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3" r:id="rId3"/>
    <p:sldId id="257" r:id="rId4"/>
    <p:sldId id="277" r:id="rId5"/>
    <p:sldId id="279" r:id="rId6"/>
    <p:sldId id="281" r:id="rId7"/>
    <p:sldId id="265" r:id="rId8"/>
    <p:sldId id="276" r:id="rId9"/>
    <p:sldId id="282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1" autoAdjust="0"/>
    <p:restoredTop sz="94654" autoAdjust="0"/>
  </p:normalViewPr>
  <p:slideViewPr>
    <p:cSldViewPr>
      <p:cViewPr varScale="1">
        <p:scale>
          <a:sx n="108" d="100"/>
          <a:sy n="108" d="100"/>
        </p:scale>
        <p:origin x="10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2;&#1086;&#1080;%20&#1076;&#1086;&#1082;&#1091;&#1084;&#1077;&#1085;&#1090;&#1099;\&#1076;&#1080;&#1072;&#1075;&#10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  <a:r>
              <a:rPr lang="ru-RU" sz="1800" b="1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расходов по экономической классификации за                                         1 квартал 2021 года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2618000874890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20"/>
      <c:rotY val="2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3333333333333332E-3"/>
          <c:y val="1.5803587051618551E-2"/>
          <c:w val="0.98327210739779813"/>
          <c:h val="0.984196380777316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h="0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347-4556-946B-67ABF5A9012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347-4556-946B-67ABF5A9012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347-4556-946B-67ABF5A9012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347-4556-946B-67ABF5A9012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347-4556-946B-67ABF5A9012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4347-4556-946B-67ABF5A9012D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347-4556-946B-67ABF5A9012D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4347-4556-946B-67ABF5A9012D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0-D8E6-4A52-9B2B-303CF3181C99}"/>
              </c:ext>
            </c:extLst>
          </c:dPt>
          <c:dLbls>
            <c:dLbl>
              <c:idx val="0"/>
              <c:layout>
                <c:manualLayout>
                  <c:x val="-0.18044683645067069"/>
                  <c:y val="-2.010950714494021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11945,3;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Заработная плата с начислениями;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61,7 %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818374010874907"/>
                      <c:h val="0.127048993875765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347-4556-946B-67ABF5A9012D}"/>
                </c:ext>
              </c:extLst>
            </c:dLbl>
            <c:dLbl>
              <c:idx val="1"/>
              <c:layout>
                <c:manualLayout>
                  <c:x val="-3.895872246133962E-3"/>
                  <c:y val="-0.3480921551472732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563,9;</a:t>
                    </a:r>
                  </a:p>
                  <a:p>
                    <a:r>
                      <a:rPr lang="ru-RU" dirty="0"/>
                      <a:t>Лекарственные средства и изделия медицинского назначения;</a:t>
                    </a:r>
                  </a:p>
                  <a:p>
                    <a:r>
                      <a:rPr lang="ru-RU" dirty="0"/>
                      <a:t>2,9 %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950775549033028"/>
                      <c:h val="0.188504957713619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347-4556-946B-67ABF5A9012D}"/>
                </c:ext>
              </c:extLst>
            </c:dLbl>
            <c:dLbl>
              <c:idx val="2"/>
              <c:layout>
                <c:manualLayout>
                  <c:x val="-2.6917320877667527E-2"/>
                  <c:y val="0.179629629629629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2889,8;</a:t>
                    </a:r>
                  </a:p>
                  <a:p>
                    <a:r>
                      <a:rPr lang="ru-RU" dirty="0"/>
                      <a:t>Оплата коммунальных</a:t>
                    </a:r>
                    <a:r>
                      <a:rPr lang="ru-RU" baseline="0" dirty="0"/>
                      <a:t> услуг;</a:t>
                    </a:r>
                  </a:p>
                  <a:p>
                    <a:r>
                      <a:rPr lang="ru-RU" baseline="0" dirty="0"/>
                      <a:t>14,9 %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47-4556-946B-67ABF5A9012D}"/>
                </c:ext>
              </c:extLst>
            </c:dLbl>
            <c:dLbl>
              <c:idx val="3"/>
              <c:layout>
                <c:manualLayout>
                  <c:x val="7.7014731639689005E-8"/>
                  <c:y val="2.7778506853310073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/>
                      <a:t>1068,1;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Субсидии;</a:t>
                    </a:r>
                  </a:p>
                  <a:p>
                    <a:pPr>
                      <a:defRPr b="1"/>
                    </a:pPr>
                    <a:r>
                      <a:rPr lang="ru-RU" baseline="0" dirty="0"/>
                      <a:t>5,5 %</a:t>
                    </a:r>
                  </a:p>
                </c:rich>
              </c:tx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3700693224197519"/>
                      <c:h val="9.59814814814814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347-4556-946B-67ABF5A9012D}"/>
                </c:ext>
              </c:extLst>
            </c:dLbl>
            <c:dLbl>
              <c:idx val="4"/>
              <c:layout>
                <c:manualLayout>
                  <c:x val="5.9272096744398511E-2"/>
                  <c:y val="8.264479440069991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712,9 ;</a:t>
                    </a:r>
                  </a:p>
                  <a:p>
                    <a:r>
                      <a:rPr lang="ru-RU" baseline="0" dirty="0"/>
                      <a:t>Трансферты населению;</a:t>
                    </a:r>
                  </a:p>
                  <a:p>
                    <a:r>
                      <a:rPr lang="ru-RU" baseline="0" dirty="0"/>
                      <a:t>3,7 %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47-4556-946B-67ABF5A9012D}"/>
                </c:ext>
              </c:extLst>
            </c:dLbl>
            <c:dLbl>
              <c:idx val="5"/>
              <c:layout>
                <c:manualLayout>
                  <c:x val="-1.0429262663969234E-2"/>
                  <c:y val="0.11296296296296296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505,6;</a:t>
                    </a:r>
                  </a:p>
                  <a:p>
                    <a:r>
                      <a:rPr lang="ru-RU" baseline="0" dirty="0"/>
                      <a:t>Продукты питания;</a:t>
                    </a:r>
                  </a:p>
                  <a:p>
                    <a:r>
                      <a:rPr lang="ru-RU" baseline="0" dirty="0"/>
                      <a:t>2,6 %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47-4556-946B-67ABF5A9012D}"/>
                </c:ext>
              </c:extLst>
            </c:dLbl>
            <c:dLbl>
              <c:idx val="6"/>
              <c:layout>
                <c:manualLayout>
                  <c:x val="-0.14105652213489492"/>
                  <c:y val="6.4814814814814811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35,0;</a:t>
                    </a:r>
                  </a:p>
                  <a:p>
                    <a:r>
                      <a:rPr lang="ru-RU" baseline="0" dirty="0"/>
                      <a:t>Капитальные расходы;</a:t>
                    </a:r>
                  </a:p>
                  <a:p>
                    <a:r>
                      <a:rPr lang="ru-RU" baseline="0" dirty="0"/>
                      <a:t>0,2 %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0816546354906"/>
                      <c:h val="0.124606153397491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347-4556-946B-67ABF5A9012D}"/>
                </c:ext>
              </c:extLst>
            </c:dLbl>
            <c:dLbl>
              <c:idx val="7"/>
              <c:layout>
                <c:manualLayout>
                  <c:x val="-0.16086763683547797"/>
                  <c:y val="-0.10740740740740741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/>
                      <a:t>99,0;</a:t>
                    </a:r>
                  </a:p>
                  <a:p>
                    <a:r>
                      <a:rPr lang="ru-RU" baseline="0" dirty="0"/>
                      <a:t>Обслуживание долга;</a:t>
                    </a:r>
                  </a:p>
                  <a:p>
                    <a:r>
                      <a:rPr lang="ru-RU" baseline="0" dirty="0"/>
                      <a:t>0,5 %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47-4556-946B-67ABF5A9012D}"/>
                </c:ext>
              </c:extLst>
            </c:dLbl>
            <c:dLbl>
              <c:idx val="8"/>
              <c:layout>
                <c:manualLayout>
                  <c:x val="-3.5396555832301856E-2"/>
                  <c:y val="-0.2888888888888888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1553,9;</a:t>
                    </a:r>
                  </a:p>
                  <a:p>
                    <a:r>
                      <a:rPr lang="ru-RU" baseline="0" dirty="0"/>
                      <a:t>Прочие расходы;</a:t>
                    </a:r>
                  </a:p>
                  <a:p>
                    <a:r>
                      <a:rPr lang="ru-RU" baseline="0" dirty="0"/>
                      <a:t>8,0 %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8E6-4A52-9B2B-303CF3181C99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Оплата коммунальных услуг</c:v>
                </c:pt>
                <c:pt idx="3">
                  <c:v>Субсидии</c:v>
                </c:pt>
                <c:pt idx="4">
                  <c:v>Трансферты населению</c:v>
                </c:pt>
                <c:pt idx="5">
                  <c:v>Продукты питания</c:v>
                </c:pt>
                <c:pt idx="6">
                  <c:v>Обслуживание долга</c:v>
                </c:pt>
                <c:pt idx="7">
                  <c:v>Капитальные расходы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11945.3</c:v>
                </c:pt>
                <c:pt idx="1">
                  <c:v>563.9</c:v>
                </c:pt>
                <c:pt idx="2">
                  <c:v>2889.8</c:v>
                </c:pt>
                <c:pt idx="3">
                  <c:v>1068.0999999999999</c:v>
                </c:pt>
                <c:pt idx="4">
                  <c:v>712.9</c:v>
                </c:pt>
                <c:pt idx="5">
                  <c:v>505.6</c:v>
                </c:pt>
                <c:pt idx="6">
                  <c:v>99</c:v>
                </c:pt>
                <c:pt idx="7">
                  <c:v>35</c:v>
                </c:pt>
                <c:pt idx="8">
                  <c:v>1553.9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7-4556-946B-67ABF5A901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438255403259779E-2"/>
          <c:y val="6.8715990920715328E-2"/>
          <c:w val="0.58976624218269014"/>
          <c:h val="0.8843240399145909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legend>
      <c:legendPos val="r"/>
      <c:overlay val="0"/>
      <c:txPr>
        <a:bodyPr/>
        <a:lstStyle/>
        <a:p>
          <a:pPr rtl="0">
            <a:defRPr sz="1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70690575668264144"/>
          <c:h val="1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27"/>
            <c:extLst>
              <c:ext xmlns:c16="http://schemas.microsoft.com/office/drawing/2014/chart" uri="{C3380CC4-5D6E-409C-BE32-E72D297353CC}">
                <c16:uniqueId val="{00000001-04FF-47BC-8AC9-5DD220E620C8}"/>
              </c:ext>
            </c:extLst>
          </c:dPt>
          <c:dPt>
            <c:idx val="5"/>
            <c:bubble3D val="0"/>
            <c:explosion val="27"/>
            <c:extLst>
              <c:ext xmlns:c16="http://schemas.microsoft.com/office/drawing/2014/chart" uri="{C3380CC4-5D6E-409C-BE32-E72D297353CC}">
                <c16:uniqueId val="{00000005-04FF-47BC-8AC9-5DD220E620C8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2-04FF-47BC-8AC9-5DD220E620C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en-US" baseline="0"/>
                      <a:t> 473,5</a:t>
                    </a:r>
                  </a:p>
                  <a:p>
                    <a:r>
                      <a:rPr lang="en-US" baseline="0"/>
                      <a:t>7,7%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FF-47BC-8AC9-5DD220E620C8}"/>
                </c:ext>
              </c:extLst>
            </c:dLbl>
            <c:dLbl>
              <c:idx val="2"/>
              <c:layout>
                <c:manualLayout>
                  <c:x val="2.7533794131946152E-2"/>
                  <c:y val="-5.534958960909316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305,7</a:t>
                    </a:r>
                  </a:p>
                  <a:p>
                    <a:r>
                      <a:rPr lang="en-US" dirty="0"/>
                      <a:t>1,6%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AE-42B2-99CD-14D7B4BA0CF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en-US" baseline="0"/>
                      <a:t> 666,5</a:t>
                    </a:r>
                  </a:p>
                  <a:p>
                    <a:r>
                      <a:rPr lang="en-US" baseline="0"/>
                      <a:t>8,7%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AE-42B2-99CD-14D7B4BA0CF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6 143,2</a:t>
                    </a:r>
                  </a:p>
                  <a:p>
                    <a:r>
                      <a:rPr lang="en-US"/>
                      <a:t>32,1%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FF-47BC-8AC9-5DD220E620C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630,6</a:t>
                    </a:r>
                  </a:p>
                  <a:p>
                    <a:r>
                      <a:rPr lang="en-US"/>
                      <a:t>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FF-47BC-8AC9-5DD220E620C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410,7</a:t>
                    </a:r>
                  </a:p>
                  <a:p>
                    <a:r>
                      <a:rPr lang="en-US"/>
                      <a:t>2,1%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AE-42B2-99CD-14D7B4BA0CF3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7 750,4</a:t>
                    </a:r>
                  </a:p>
                  <a:p>
                    <a:r>
                      <a:rPr lang="en-US"/>
                      <a:t>40,5%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AE-42B2-99CD-14D7B4BA0CF3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761,0</a:t>
                    </a:r>
                  </a:p>
                  <a:p>
                    <a:r>
                      <a:rPr lang="en-US"/>
                      <a:t>4,0%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AE-42B2-99CD-14D7B4BA0C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Лист4!$B$4:$B$13</c:f>
              <c:strCache>
                <c:ptCount val="10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Жилищно-коммунальные услуги и жилищное строительство</c:v>
                </c:pt>
                <c:pt idx="5">
                  <c:v>Здравоохранение</c:v>
                </c:pt>
                <c:pt idx="6">
                  <c:v>Культура и искусства, кинематография, средства массовой информации</c:v>
                </c:pt>
                <c:pt idx="7">
                  <c:v>Физическая культура и  спорт</c:v>
                </c:pt>
                <c:pt idx="8">
                  <c:v>Образование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Лист4!$C$4:$C$13</c:f>
              <c:numCache>
                <c:formatCode>#,##0.0</c:formatCode>
                <c:ptCount val="10"/>
                <c:pt idx="0">
                  <c:v>1473.5</c:v>
                </c:pt>
                <c:pt idx="1">
                  <c:v>0.6</c:v>
                </c:pt>
                <c:pt idx="2">
                  <c:v>305.7</c:v>
                </c:pt>
                <c:pt idx="3">
                  <c:v>11.1</c:v>
                </c:pt>
                <c:pt idx="4">
                  <c:v>1666.5</c:v>
                </c:pt>
                <c:pt idx="5">
                  <c:v>6143.2</c:v>
                </c:pt>
                <c:pt idx="6">
                  <c:v>630.6</c:v>
                </c:pt>
                <c:pt idx="7">
                  <c:v>410.7</c:v>
                </c:pt>
                <c:pt idx="8">
                  <c:v>7750.4</c:v>
                </c:pt>
                <c:pt idx="9">
                  <c:v>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FF-47BC-8AC9-5DD220E620C8}"/>
            </c:ext>
          </c:extLst>
        </c:ser>
        <c:ser>
          <c:idx val="1"/>
          <c:order val="1"/>
          <c:cat>
            <c:strRef>
              <c:f>Лист4!$B$4:$B$13</c:f>
              <c:strCache>
                <c:ptCount val="10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Охрана окружающей среды</c:v>
                </c:pt>
                <c:pt idx="4">
                  <c:v>Жилищно-коммунальные услуги и жилищное строительство</c:v>
                </c:pt>
                <c:pt idx="5">
                  <c:v>Здравоохранение</c:v>
                </c:pt>
                <c:pt idx="6">
                  <c:v>Культура и искусства, кинематография, средства массовой информации</c:v>
                </c:pt>
                <c:pt idx="7">
                  <c:v>Физическая культура и  спорт</c:v>
                </c:pt>
                <c:pt idx="8">
                  <c:v>Образование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Лист4!$D$4:$D$13</c:f>
              <c:numCache>
                <c:formatCode>0.0</c:formatCode>
                <c:ptCount val="10"/>
                <c:pt idx="0">
                  <c:v>7.6931510854469698</c:v>
                </c:pt>
                <c:pt idx="1">
                  <c:v>3.1326030887466453E-3</c:v>
                </c:pt>
                <c:pt idx="2">
                  <c:v>1.5960612737164159</c:v>
                </c:pt>
                <c:pt idx="3">
                  <c:v>5.7953157141812942E-2</c:v>
                </c:pt>
                <c:pt idx="4">
                  <c:v>8.7008050789938078</c:v>
                </c:pt>
                <c:pt idx="5">
                  <c:v>32.073678824647317</c:v>
                </c:pt>
                <c:pt idx="6">
                  <c:v>3.2923658462727241</c:v>
                </c:pt>
                <c:pt idx="7">
                  <c:v>2.1442668142470787</c:v>
                </c:pt>
                <c:pt idx="8">
                  <c:v>40.464878298369996</c:v>
                </c:pt>
                <c:pt idx="9">
                  <c:v>3.973184917560328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FF-47BC-8AC9-5DD220E620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213285129305191"/>
          <c:y val="9.2083315480445617E-4"/>
          <c:w val="0.30621746622882695"/>
          <c:h val="0.99907924250153157"/>
        </c:manualLayout>
      </c:layout>
      <c:overlay val="0"/>
      <c:txPr>
        <a:bodyPr/>
        <a:lstStyle/>
        <a:p>
          <a:pPr rtl="0"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D7FDCC0C-1C1B-4752-90A6-282875E8ADB1}" type="datetimeFigureOut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DE10563-AE9C-4AAD-98C3-DFAE8A3BBE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48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899B4DE7-72A1-4CE1-8CD1-6FF709ADEA07}" type="datetimeFigureOut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4"/>
            <a:ext cx="5438775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5B296C65-67C7-433B-A8E5-48AE6DC00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587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192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6EEF2-ECF2-4F6A-A0F8-B7BCF001A6D2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D539-BA8B-414D-88FA-71922B27D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2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847-D463-43D5-A858-08AD192FE0AB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729B6-903C-4E06-9E25-37B67A19B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9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0FD5-04ED-4C6D-BD10-9FEB09128D79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8E9-712F-46A6-A4C2-690BB7C714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04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5DFE0-8175-405C-B94B-CB890A0BEA1B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EDECC-D619-410A-8535-A784E0EEE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96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9DAD-CBE3-488B-B99B-6D4CEB56B972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E71ED-FC13-40BD-81EF-AC1CF6263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31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68E61-1F4E-4212-8D78-9C8F95176ABB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06939-837F-4B7D-A750-2C08D8577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55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E4CE5-21CF-4DE0-9FB0-57E91443CF78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68B05-A156-4A61-9C81-2B9DB37ED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61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EA80-D8A2-4743-9016-3B30B92C87A6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7BE92-0A1C-46F7-BF57-0FC34C6CA0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88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99266-8D37-4F9F-8812-89F57585671F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E31F-6D4A-444B-82B9-7BAF0E993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459A8-5DAF-446F-864D-02F7957DFA61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CD88-C860-4E39-8A5E-A977D3996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15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9AC9D-D2D1-44D4-B848-F76470005D2A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31416-EC55-4B9C-8C6F-D74D0D11B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B9E568-2788-47CB-8F11-D9AF7C8A67CA}" type="datetime1">
              <a:rPr lang="ru-RU"/>
              <a:pPr>
                <a:defRPr/>
              </a:pPr>
              <a:t>27.05.2021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789EC45-DA62-44B7-A264-4E25007709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WordArt 3"/>
          <p:cNvSpPr>
            <a:spLocks noGrp="1" noChangeArrowheads="1" noChangeShapeType="1" noTextEdit="1"/>
          </p:cNvSpPr>
          <p:nvPr/>
        </p:nvSpPr>
        <p:spPr bwMode="auto">
          <a:xfrm>
            <a:off x="642910" y="1000108"/>
            <a:ext cx="8001000" cy="4929187"/>
          </a:xfrm>
          <a:prstGeom prst="rect">
            <a:avLst/>
          </a:prstGeom>
        </p:spPr>
        <p:txBody>
          <a:bodyPr wrap="none" fromWordArt="1" anchor="ctr"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БЮЛЛЕТЕНЬ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ОБ ИСПОЛЬЗОВАНИИ БЮДЖЕТА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НОВОГРУДСКОГО  </a:t>
            </a:r>
          </a:p>
          <a:p>
            <a:pPr algn="ctr" eaLnBrk="0" hangingPunct="0">
              <a:defRPr/>
            </a:pP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РАЙОНА</a:t>
            </a:r>
            <a:b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</a:b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за  1 квартал 202</a:t>
            </a:r>
            <a:r>
              <a:rPr lang="en-US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1</a:t>
            </a:r>
            <a:r>
              <a:rPr lang="ru-RU" sz="3600" kern="10" dirty="0">
                <a:ln w="12700" algn="ctr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17365D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  <a:ea typeface="+mj-ea"/>
                <a:cs typeface="+mj-cs"/>
              </a:rPr>
              <a:t>  год</a:t>
            </a:r>
          </a:p>
        </p:txBody>
      </p:sp>
    </p:spTree>
    <p:extLst>
      <p:ext uri="{BB962C8B-B14F-4D97-AF65-F5344CB8AC3E}">
        <p14:creationId xmlns:p14="http://schemas.microsoft.com/office/powerpoint/2010/main" val="3901976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571500"/>
            <a:ext cx="8643937" cy="714375"/>
          </a:xfrm>
        </p:spPr>
        <p:txBody>
          <a:bodyPr/>
          <a:lstStyle/>
          <a:p>
            <a:pPr eaLnBrk="1" hangingPunct="1"/>
            <a:br>
              <a:rPr lang="ru-RU" sz="2700">
                <a:latin typeface="Times New Roman" pitchFamily="18" charset="0"/>
                <a:cs typeface="Times New Roman" pitchFamily="18" charset="0"/>
              </a:rPr>
            </a:br>
            <a:endParaRPr lang="ru-RU" sz="27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6" name="WordArt 5"/>
          <p:cNvSpPr>
            <a:spLocks noChangeArrowheads="1" noChangeShapeType="1" noTextEdit="1"/>
          </p:cNvSpPr>
          <p:nvPr/>
        </p:nvSpPr>
        <p:spPr bwMode="auto">
          <a:xfrm>
            <a:off x="571500" y="785813"/>
            <a:ext cx="81438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endParaRPr lang="ru-RU" sz="3600" kern="1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2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0" y="9286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500063" y="457200"/>
            <a:ext cx="82867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00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СОСТАВ БЮДЖЕТА НОВОГРУДСКОГО РАЙОНА</a:t>
            </a:r>
          </a:p>
        </p:txBody>
      </p:sp>
      <p:sp>
        <p:nvSpPr>
          <p:cNvPr id="3082" name="Rectangle 12"/>
          <p:cNvSpPr>
            <a:spLocks noChangeArrowheads="1"/>
          </p:cNvSpPr>
          <p:nvPr/>
        </p:nvSpPr>
        <p:spPr bwMode="auto">
          <a:xfrm>
            <a:off x="1285875" y="2000250"/>
            <a:ext cx="3000375" cy="14097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600" b="1" dirty="0">
                <a:ea typeface="Calibri" pitchFamily="34" charset="0"/>
                <a:cs typeface="Times New Roman" pitchFamily="18" charset="0"/>
              </a:rPr>
              <a:t>Районный бюджет</a:t>
            </a:r>
            <a:r>
              <a:rPr lang="ru-RU" sz="2800" dirty="0">
                <a:ea typeface="Calibri" pitchFamily="34" charset="0"/>
                <a:cs typeface="Times New Roman" pitchFamily="18" charset="0"/>
              </a:rPr>
              <a:t>                                                             </a:t>
            </a:r>
            <a:endParaRPr lang="ru-RU" sz="10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357313" y="4071938"/>
            <a:ext cx="2928937" cy="15001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3200" b="1" dirty="0">
                <a:ea typeface="Calibri" pitchFamily="34" charset="0"/>
                <a:cs typeface="Times New Roman" pitchFamily="18" charset="0"/>
              </a:rPr>
              <a:t>Бюджеты сельских Советов  (10)</a:t>
            </a:r>
            <a:r>
              <a:rPr lang="ru-RU" sz="2400" dirty="0">
                <a:ea typeface="Calibri" pitchFamily="34" charset="0"/>
                <a:cs typeface="Times New Roman" pitchFamily="18" charset="0"/>
              </a:rPr>
              <a:t>                                                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8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1800225"/>
            <a:ext cx="805973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br>
              <a:rPr lang="ru-RU"/>
            </a:br>
            <a:endParaRPr lang="ru-RU"/>
          </a:p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</a:t>
            </a:r>
            <a:r>
              <a:rPr lang="ru-RU" sz="2800" i="1">
                <a:latin typeface="Calibri" pitchFamily="34" charset="0"/>
                <a:ea typeface="Calibri" pitchFamily="34" charset="0"/>
                <a:cs typeface="Times New Roman" pitchFamily="18" charset="0"/>
              </a:rPr>
              <a:t>Базовый уровень</a:t>
            </a:r>
            <a:endParaRPr lang="ru-RU" sz="2800"/>
          </a:p>
          <a:p>
            <a:pPr eaLnBrk="0" hangingPunct="0"/>
            <a:r>
              <a:rPr lang="ru-RU" sz="1100">
                <a:latin typeface="Calibri" pitchFamily="34" charset="0"/>
                <a:cs typeface="Calibri" pitchFamily="34" charset="0"/>
              </a:rPr>
              <a:t>                                                                                                                                                </a:t>
            </a:r>
            <a:endParaRPr lang="ru-RU" sz="1000"/>
          </a:p>
          <a:p>
            <a:pPr eaLnBrk="0" hangingPunct="0"/>
            <a:endParaRPr lang="ru-RU"/>
          </a:p>
        </p:txBody>
      </p:sp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0" y="1800225"/>
            <a:ext cx="8215313" cy="355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br>
              <a:rPr lang="ru-RU" sz="1000" dirty="0"/>
            </a:br>
            <a:endParaRPr lang="ru-RU" dirty="0"/>
          </a:p>
          <a:p>
            <a:pPr eaLnBrk="0" hangingPunct="0"/>
            <a:r>
              <a:rPr lang="ru-RU" sz="11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</a:t>
            </a:r>
            <a:endParaRPr lang="en-US" sz="11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en-US" i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400" i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Первичный уровень</a:t>
            </a:r>
            <a:endParaRPr lang="ru-RU" sz="2400" dirty="0"/>
          </a:p>
          <a:p>
            <a:pPr eaLnBrk="0" hangingPunct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210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643937" cy="642938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sz="2700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за 1 квартал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  <p:graphicFrame>
        <p:nvGraphicFramePr>
          <p:cNvPr id="3239" name="Group 167"/>
          <p:cNvGraphicFramePr>
            <a:graphicFrameLocks noGrp="1"/>
          </p:cNvGraphicFramePr>
          <p:nvPr>
            <p:extLst/>
          </p:nvPr>
        </p:nvGraphicFramePr>
        <p:xfrm>
          <a:off x="250825" y="835025"/>
          <a:ext cx="8893174" cy="5889695"/>
        </p:xfrm>
        <a:graphic>
          <a:graphicData uri="http://schemas.openxmlformats.org/drawingml/2006/table">
            <a:tbl>
              <a:tblPr/>
              <a:tblGrid>
                <a:gridCol w="3458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14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40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848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</a:p>
                  </a:txBody>
                  <a:tcPr marL="4649" marR="4649" marT="4649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48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доходов по бюджету на год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План на 1 квартал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Факти-чески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испол-нено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выполнение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Уд. вес в общем объеме доходов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% к  годовому плану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 к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уровню прошлого года</a:t>
                      </a:r>
                    </a:p>
                  </a:txBody>
                  <a:tcPr marL="4649" marR="4649" marT="46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711,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48,9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058,9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-93,1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Подоходный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22 481,5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5 291,4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291,8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279,6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,8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прибыль 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5 781,3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395,9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-503,4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добавленную стоимость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5 366,8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1 391,4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1 391,4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Земельный налог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,2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недвижимость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3 182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-20,3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при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упрощ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системе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налогообл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2 730,0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696,0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88,3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с индивид.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предпр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600,0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126,2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Единый налог для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произв.с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/х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прод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1 550,0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289,4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37,5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80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Неналоговые доходы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4 606,8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777,2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783,1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-137,4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Компенсации расходов государства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2 203,6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513,5 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517,7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3,5 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376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Дивиденды,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отчисл.части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прибыли УП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660,0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-14,0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-173,2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реализации имущества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-22,9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Плата за размещение рекламы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8,4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6,3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2,6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Арендная плата за землю</a:t>
                      </a:r>
                    </a:p>
                  </a:txBody>
                  <a:tcPr marL="4649" marR="4649" marT="465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210,0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23,5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0,2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-10,7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336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ИТОГО ДОХОДОВ</a:t>
                      </a:r>
                    </a:p>
                  </a:txBody>
                  <a:tcPr marL="4649" marR="4649" marT="4649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47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318,1</a:t>
                      </a:r>
                    </a:p>
                  </a:txBody>
                  <a:tcPr marL="9527" marR="9527" marT="9525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826,1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842,0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0,8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-230,5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</a:rPr>
                        <a:t>100,0</a:t>
                      </a:r>
                    </a:p>
                  </a:txBody>
                  <a:tcPr marL="9526" marR="9526" marT="9524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9450" y="28575"/>
            <a:ext cx="2133600" cy="365125"/>
          </a:xfrm>
        </p:spPr>
        <p:txBody>
          <a:bodyPr/>
          <a:lstStyle/>
          <a:p>
            <a:pPr>
              <a:defRPr/>
            </a:pPr>
            <a:fld id="{CC9345DE-F6E6-4FB0-B7BB-148840137CE0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Информация о платежах в бюджет по категориям плательщиков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C380FC-131A-4973-A34E-2FAA708CC96D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539552" y="1621892"/>
          <a:ext cx="8229600" cy="4621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1 квартал 20</a:t>
                      </a:r>
                      <a:r>
                        <a:rPr lang="en-US" sz="1800" dirty="0"/>
                        <a:t>20</a:t>
                      </a:r>
                      <a:r>
                        <a:rPr lang="ru-RU" sz="1800" dirty="0"/>
                        <a:t> года</a:t>
                      </a: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 1 квартал 20</a:t>
                      </a:r>
                      <a:r>
                        <a:rPr lang="en-US" sz="1800" dirty="0"/>
                        <a:t>21</a:t>
                      </a:r>
                      <a:r>
                        <a:rPr lang="ru-RU" sz="1800" dirty="0"/>
                        <a:t> года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Удельный</a:t>
                      </a:r>
                      <a:r>
                        <a:rPr lang="ru-RU" sz="1800" baseline="0" dirty="0"/>
                        <a:t> вес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 err="1"/>
                        <a:t>Откл</a:t>
                      </a:r>
                      <a:r>
                        <a:rPr lang="ru-RU" sz="1800" dirty="0"/>
                        <a:t>.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Всего поступило в бюджет,</a:t>
                      </a:r>
                      <a:r>
                        <a:rPr lang="ru-RU" sz="1800" baseline="0" dirty="0">
                          <a:solidFill>
                            <a:srgbClr val="C00000"/>
                          </a:solidFill>
                        </a:rPr>
                        <a:t> в том числе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072,5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9 842,0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C00000"/>
                          </a:solidFill>
                        </a:rPr>
                        <a:t>100,0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-230,5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Индивидуальные</a:t>
                      </a:r>
                      <a:r>
                        <a:rPr lang="ru-RU" sz="1800" baseline="0" dirty="0"/>
                        <a:t> предприниматели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  <a:r>
                        <a:rPr lang="ru-RU" sz="1800" dirty="0"/>
                        <a:t>43,3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587,9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6,0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44,6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малого и среднего бизнеса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</a:t>
                      </a:r>
                      <a:r>
                        <a:rPr lang="ru-RU" sz="1800" dirty="0"/>
                        <a:t>330,2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1 5</a:t>
                      </a:r>
                      <a:r>
                        <a:rPr lang="ru-RU" sz="1800" dirty="0"/>
                        <a:t>30,</a:t>
                      </a:r>
                      <a:r>
                        <a:rPr lang="en-US" sz="1800" dirty="0"/>
                        <a:t>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</a:t>
                      </a:r>
                      <a:r>
                        <a:rPr lang="en-US" sz="1800" dirty="0"/>
                        <a:t>5,6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</a:t>
                      </a:r>
                      <a:r>
                        <a:rPr lang="en-US" sz="1800" dirty="0"/>
                        <a:t>00,3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Сельское хозяйство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806,6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933,0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126,4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9168">
                <a:tc>
                  <a:txBody>
                    <a:bodyPr/>
                    <a:lstStyle/>
                    <a:p>
                      <a:r>
                        <a:rPr lang="ru-RU" sz="1800" dirty="0"/>
                        <a:t>Предприятия промышленности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</a:t>
                      </a:r>
                      <a:r>
                        <a:rPr lang="en-US" sz="1800" dirty="0"/>
                        <a:t> </a:t>
                      </a:r>
                      <a:r>
                        <a:rPr lang="ru-RU" sz="1800" dirty="0"/>
                        <a:t>6</a:t>
                      </a:r>
                      <a:r>
                        <a:rPr lang="en-US" sz="1800" dirty="0"/>
                        <a:t>29,6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2 654,1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27,0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-975,5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Строительство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  <a:r>
                        <a:rPr lang="ru-RU" sz="1800" dirty="0"/>
                        <a:t>15,8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120,7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</a:t>
                      </a:r>
                      <a:r>
                        <a:rPr lang="en-US" sz="1800" dirty="0"/>
                        <a:t>2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4,9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Торговля и общепит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153,8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156,8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1,</a:t>
                      </a:r>
                      <a:r>
                        <a:rPr lang="en-US" sz="1800" dirty="0"/>
                        <a:t>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3,0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ru-RU" sz="1800" dirty="0"/>
                        <a:t>Потребкооперация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42,6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47,4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</a:t>
                      </a:r>
                      <a:r>
                        <a:rPr lang="en-US" sz="1800" dirty="0"/>
                        <a:t>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4,8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8892">
                <a:tc>
                  <a:txBody>
                    <a:bodyPr/>
                    <a:lstStyle/>
                    <a:p>
                      <a:r>
                        <a:rPr lang="ru-RU" sz="1800" dirty="0"/>
                        <a:t>Физические лица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399,5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362,4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3,7</a:t>
                      </a:r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-37,1</a:t>
                      </a:r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800" i="1" dirty="0"/>
              <a:t>Структура доходов районного бюджета за</a:t>
            </a:r>
            <a:r>
              <a:rPr lang="en-US" sz="3800" i="1" dirty="0"/>
              <a:t> 1 </a:t>
            </a:r>
            <a:r>
              <a:rPr lang="ru-RU" sz="3800" i="1" dirty="0"/>
              <a:t>квартал 20</a:t>
            </a:r>
            <a:r>
              <a:rPr lang="en-US" sz="3800" i="1" dirty="0"/>
              <a:t>21</a:t>
            </a:r>
            <a:r>
              <a:rPr lang="ru-RU" sz="3800" i="1" dirty="0"/>
              <a:t> года</a:t>
            </a:r>
            <a:endParaRPr lang="ru-RU" sz="3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430338" y="1995488"/>
          <a:ext cx="6281737" cy="373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Worksheet" r:id="rId3" imgW="6829437" imgH="4057607" progId="Excel.Sheet.8">
                  <p:embed/>
                </p:oleObj>
              </mc:Choice>
              <mc:Fallback>
                <p:oleObj name="Worksheet" r:id="rId3" imgW="6829437" imgH="4057607" progId="Excel.Sheet.8">
                  <p:embed/>
                  <p:pic>
                    <p:nvPicPr>
                      <p:cNvPr id="5" name="Объект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0338" y="1995488"/>
                        <a:ext cx="6281737" cy="3732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7182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EDECC-D619-410A-8535-A784E0EEE48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26" name="Объект 25"/>
          <p:cNvGraphicFramePr>
            <a:graphicFrameLocks noGrp="1"/>
          </p:cNvGraphicFramePr>
          <p:nvPr>
            <p:ph idx="1"/>
            <p:extLst/>
          </p:nvPr>
        </p:nvGraphicFramePr>
        <p:xfrm>
          <a:off x="0" y="0"/>
          <a:ext cx="896448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96336" y="332656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err="1"/>
              <a:t>тыс.руб</a:t>
            </a:r>
            <a:r>
              <a:rPr lang="ru-RU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/>
              <a:t>Структура расходов по функциональной классификации за 1 квартал 20</a:t>
            </a:r>
            <a:r>
              <a:rPr lang="en-US" sz="3200" b="1" i="1" dirty="0"/>
              <a:t>21</a:t>
            </a:r>
            <a:r>
              <a:rPr lang="ru-RU" sz="3200" b="1" i="1" dirty="0"/>
              <a:t> года</a:t>
            </a:r>
            <a:endParaRPr lang="ru-RU" sz="32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37BC9-6E03-4E5B-B773-746A222D731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812360" y="1228955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тыс.руб</a:t>
            </a:r>
            <a:r>
              <a:rPr lang="ru-RU" sz="1400" dirty="0"/>
              <a:t>.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539552" y="1854467"/>
          <a:ext cx="7715250" cy="4086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845805"/>
              </p:ext>
            </p:extLst>
          </p:nvPr>
        </p:nvGraphicFramePr>
        <p:xfrm>
          <a:off x="0" y="1228954"/>
          <a:ext cx="9144000" cy="5629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5750" y="1"/>
            <a:ext cx="8643938" cy="908719"/>
          </a:xfrm>
        </p:spPr>
        <p:txBody>
          <a:bodyPr/>
          <a:lstStyle/>
          <a:p>
            <a:pPr eaLnBrk="1" hangingPunct="1"/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Кредиторская задолженность по средствам бюджета </a:t>
            </a:r>
            <a:r>
              <a:rPr lang="ru-RU" sz="2700" dirty="0" err="1">
                <a:latin typeface="Times New Roman" pitchFamily="18" charset="0"/>
                <a:cs typeface="Times New Roman" pitchFamily="18" charset="0"/>
              </a:rPr>
              <a:t>Новогрудского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района за 1 квартал 20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1 года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406400"/>
          <a:ext cx="9144003" cy="6189648"/>
        </p:xfrm>
        <a:graphic>
          <a:graphicData uri="http://schemas.openxmlformats.org/drawingml/2006/table">
            <a:tbl>
              <a:tblPr/>
              <a:tblGrid>
                <a:gridCol w="154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1166675623"/>
                    </a:ext>
                  </a:extLst>
                </a:gridCol>
                <a:gridCol w="5500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5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8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62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9691">
                  <a:extLst>
                    <a:ext uri="{9D8B030D-6E8A-4147-A177-3AD203B41FA5}">
                      <a16:colId xmlns:a16="http://schemas.microsoft.com/office/drawing/2014/main" val="3895713312"/>
                    </a:ext>
                  </a:extLst>
                </a:gridCol>
                <a:gridCol w="6953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7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5001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61069"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97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дукты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пита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ния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Ком-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услуги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Лекар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средства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Трансфер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риалы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Кап.ремонт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строительст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Транс порт связь,</a:t>
                      </a:r>
                    </a:p>
                    <a:p>
                      <a:pPr algn="ctr" fontAlgn="t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мягк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инвент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ремонта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и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оборуд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Приобретен.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оборуд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текущ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рас</a:t>
                      </a:r>
                    </a:p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ходы 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Оплата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тек.сод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благ-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ва</a:t>
                      </a:r>
                      <a:endParaRPr lang="ru-RU" sz="1600" b="0" i="0" u="none" strike="noStrike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 по </a:t>
                      </a:r>
                      <a:r>
                        <a:rPr lang="ru-RU" sz="1600" b="0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зем-леустройству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5202" marR="5202" marT="52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1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УЗ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Новогруд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ЦРБ»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Отдел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Управл.по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труду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2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Райисполком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спорта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Управление с/х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для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госорганов 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Центр для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обесп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сфере образ.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380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0" u="none" strike="noStrike" baseline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ерв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уровня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47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marL="5202" marR="5202" marT="52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52,4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6,6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499,2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0638"/>
            <a:ext cx="2133600" cy="365125"/>
          </a:xfrm>
        </p:spPr>
        <p:txBody>
          <a:bodyPr/>
          <a:lstStyle/>
          <a:p>
            <a:pPr>
              <a:defRPr/>
            </a:pPr>
            <a:fld id="{0CAC9A0C-8960-4768-A276-7EAEB31EAB79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779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928687"/>
          </a:xfrm>
        </p:spPr>
        <p:txBody>
          <a:bodyPr/>
          <a:lstStyle/>
          <a:p>
            <a:r>
              <a:rPr lang="ru-RU" b="1" i="1" dirty="0"/>
              <a:t> </a:t>
            </a:r>
            <a:r>
              <a:rPr lang="ru-RU" sz="2400" b="1" i="1" dirty="0"/>
              <a:t>Сведения по внебюджетным средствам за 1 квартал </a:t>
            </a:r>
            <a:r>
              <a:rPr lang="en-US" sz="2400" b="1" i="1" dirty="0"/>
              <a:t> </a:t>
            </a:r>
            <a:r>
              <a:rPr lang="ru-RU" sz="2400" b="1" i="1" dirty="0"/>
              <a:t>2</a:t>
            </a:r>
            <a:r>
              <a:rPr lang="en-US" sz="2400" b="1" i="1" dirty="0"/>
              <a:t>02</a:t>
            </a:r>
            <a:r>
              <a:rPr lang="ru-RU" sz="2400" b="1" i="1" dirty="0"/>
              <a:t>1 года по </a:t>
            </a:r>
            <a:r>
              <a:rPr lang="ru-RU" sz="2400" b="1" i="1" dirty="0" err="1"/>
              <a:t>Новогрудскому</a:t>
            </a:r>
            <a:r>
              <a:rPr lang="ru-RU" sz="2400" b="1" i="1" dirty="0"/>
              <a:t> району</a:t>
            </a:r>
            <a:r>
              <a:rPr lang="ru-RU" sz="2400" dirty="0"/>
              <a:t> </a:t>
            </a:r>
            <a:r>
              <a:rPr lang="en-US" sz="2400" dirty="0"/>
              <a:t>                               </a:t>
            </a:r>
            <a:r>
              <a:rPr lang="ru-RU" sz="2400" dirty="0"/>
              <a:t>                                                                                                    </a:t>
            </a:r>
            <a:br>
              <a:rPr lang="ru-RU" sz="2400" dirty="0"/>
            </a:br>
            <a:r>
              <a:rPr lang="ru-RU" sz="1800" dirty="0"/>
              <a:t>                                                                                                                                        </a:t>
            </a:r>
            <a:br>
              <a:rPr lang="ru-RU" sz="1800" dirty="0"/>
            </a:br>
            <a:r>
              <a:rPr lang="ru-RU" sz="1800" dirty="0"/>
              <a:t>                                                                                                                                        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395536" y="1484784"/>
          <a:ext cx="8256586" cy="4891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78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План 1 квартала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квартал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1 квартал 2020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 исполнения к плану 1 квартала 20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года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 1 квартала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года к исполнению 1 квартала 2020 года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3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всего, в том числе:</a:t>
                      </a:r>
                    </a:p>
                  </a:txBody>
                  <a:tcPr marL="9525" marR="9525" marT="95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82,5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116,7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103,8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73,3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57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образования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106,4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70,8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53244486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отдел культуры (ДШИ)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9,4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149,2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9726331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учебно-курсовой комбинат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0,9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150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872444631"/>
                  </a:ext>
                </a:extLst>
              </a:tr>
              <a:tr h="4286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15,6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126,8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57,1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7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120,7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159,8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75,5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87,0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87,0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770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защита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42,3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37,7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112,2</a:t>
                      </a: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244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Итого 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344,8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351,2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352,8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101,8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>
                          <a:solidFill>
                            <a:srgbClr val="C00000"/>
                          </a:solidFill>
                          <a:latin typeface="Times New Roman"/>
                        </a:rPr>
                        <a:t>99,5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latin typeface="Times New Roman"/>
                      </a:endParaRPr>
                    </a:p>
                  </a:txBody>
                  <a:tcPr marL="9525" marR="9525" marT="9526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28575"/>
            <a:ext cx="2133600" cy="365125"/>
          </a:xfrm>
        </p:spPr>
        <p:txBody>
          <a:bodyPr/>
          <a:lstStyle/>
          <a:p>
            <a:pPr>
              <a:defRPr/>
            </a:pPr>
            <a:fld id="{2A5B4328-C745-4DA4-BB3B-565DD91EED66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4102</TotalTime>
  <Words>852</Words>
  <Application>Microsoft Office PowerPoint</Application>
  <PresentationFormat>Экран (4:3)</PresentationFormat>
  <Paragraphs>435</Paragraphs>
  <Slides>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Тема Office</vt:lpstr>
      <vt:lpstr>Worksheet</vt:lpstr>
      <vt:lpstr>Презентация PowerPoint</vt:lpstr>
      <vt:lpstr> </vt:lpstr>
      <vt:lpstr>Доходы бюджета Новогрудского района  за 1 квартал 2021 года</vt:lpstr>
      <vt:lpstr>Информация о платежах в бюджет по категориям плательщиков</vt:lpstr>
      <vt:lpstr>Структура доходов районного бюджета за 1 квартал 2021 года</vt:lpstr>
      <vt:lpstr>Презентация PowerPoint</vt:lpstr>
      <vt:lpstr>Структура расходов по функциональной классификации за 1 квартал 2021 года</vt:lpstr>
      <vt:lpstr>Кредиторская задолженность по средствам бюджета Новогрудского района за 1 квартал 2021 года</vt:lpstr>
      <vt:lpstr> Сведения по внебюджетным средствам за 1 квартал  2021 года по Новогрудскому району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тыс. руб.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Районный бюджет 2012 года</dc:title>
  <dc:creator>WORKHELP</dc:creator>
  <cp:lastModifiedBy>Бастюк Ирина Михайловна</cp:lastModifiedBy>
  <cp:revision>504</cp:revision>
  <cp:lastPrinted>2020-05-28T07:04:22Z</cp:lastPrinted>
  <dcterms:created xsi:type="dcterms:W3CDTF">2011-12-28T14:04:01Z</dcterms:created>
  <dcterms:modified xsi:type="dcterms:W3CDTF">2021-05-27T12:47:49Z</dcterms:modified>
</cp:coreProperties>
</file>