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6" r:id="rId3"/>
    <p:sldId id="277" r:id="rId4"/>
    <p:sldId id="278" r:id="rId5"/>
    <p:sldId id="279" r:id="rId6"/>
    <p:sldId id="280" r:id="rId7"/>
    <p:sldId id="283" r:id="rId8"/>
    <p:sldId id="281" r:id="rId9"/>
    <p:sldId id="282" r:id="rId10"/>
  </p:sldIdLst>
  <p:sldSz cx="9144000" cy="6858000" type="screen4x3"/>
  <p:notesSz cx="68580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54" autoAdjust="0"/>
  </p:normalViewPr>
  <p:slideViewPr>
    <p:cSldViewPr>
      <p:cViewPr varScale="1">
        <p:scale>
          <a:sx n="114" d="100"/>
          <a:sy n="114" d="100"/>
        </p:scale>
        <p:origin x="13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76;&#1080;&#1072;&#1075;&#1088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расходов по экономической классификации за                                         9 месяцев 2021 года</a:t>
            </a:r>
            <a:endParaRPr lang="en-US" dirty="0"/>
          </a:p>
        </c:rich>
      </c:tx>
      <c:layout>
        <c:manualLayout>
          <c:xMode val="edge"/>
          <c:yMode val="edge"/>
          <c:x val="0.1526180008748906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24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0.99993875765529305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16-4F5E-9F38-EA0E26D86A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16-4F5E-9F38-EA0E26D86A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16-4F5E-9F38-EA0E26D86A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816-4F5E-9F38-EA0E26D86A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816-4F5E-9F38-EA0E26D86A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816-4F5E-9F38-EA0E26D86A8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816-4F5E-9F38-EA0E26D86A8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C816-4F5E-9F38-EA0E26D86A8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C816-4F5E-9F38-EA0E26D86A81}"/>
              </c:ext>
            </c:extLst>
          </c:dPt>
          <c:dLbls>
            <c:dLbl>
              <c:idx val="0"/>
              <c:layout>
                <c:manualLayout>
                  <c:x val="0.23797375328083989"/>
                  <c:y val="0.1456312335958005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36 784,5  тыс. руб.;</a:t>
                    </a:r>
                  </a:p>
                  <a:p>
                    <a:r>
                      <a:rPr lang="ru-RU"/>
                      <a:t>Заработная плата с начислениями;</a:t>
                    </a:r>
                  </a:p>
                  <a:p>
                    <a:r>
                      <a:rPr lang="ru-RU"/>
                      <a:t>62,2 %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16-4F5E-9F38-EA0E26D86A81}"/>
                </c:ext>
              </c:extLst>
            </c:dLbl>
            <c:dLbl>
              <c:idx val="1"/>
              <c:layout>
                <c:manualLayout>
                  <c:x val="-1.9444444444444545E-2"/>
                  <c:y val="-0.277854330708661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1 642,6 тыс. руб.;</a:t>
                    </a:r>
                  </a:p>
                  <a:p>
                    <a:r>
                      <a:rPr lang="ru-RU" dirty="0"/>
                      <a:t>Лекарственные средства и изделия медицинского назначения;</a:t>
                    </a:r>
                  </a:p>
                  <a:p>
                    <a:r>
                      <a:rPr lang="ru-RU" dirty="0"/>
                      <a:t>2,8 %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16-4F5E-9F38-EA0E26D86A81}"/>
                </c:ext>
              </c:extLst>
            </c:dLbl>
            <c:dLbl>
              <c:idx val="2"/>
              <c:layout>
                <c:manualLayout>
                  <c:x val="-1.9444444444444344E-2"/>
                  <c:y val="7.4074074074074077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4 791,3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.;</a:t>
                    </a:r>
                  </a:p>
                  <a:p>
                    <a:r>
                      <a:rPr lang="ru-RU" dirty="0"/>
                      <a:t>Оплата коммунальных</a:t>
                    </a:r>
                    <a:r>
                      <a:rPr lang="ru-RU" baseline="0" dirty="0"/>
                      <a:t> услуг;</a:t>
                    </a:r>
                  </a:p>
                  <a:p>
                    <a:r>
                      <a:rPr lang="ru-RU" baseline="0" dirty="0"/>
                      <a:t>8,1 %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16-4F5E-9F38-EA0E26D86A81}"/>
                </c:ext>
              </c:extLst>
            </c:dLbl>
            <c:dLbl>
              <c:idx val="3"/>
              <c:layout>
                <c:manualLayout>
                  <c:x val="7.291666666666656E-2"/>
                  <c:y val="4.25925925925924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4 130,3 тыс. руб.;</a:t>
                    </a:r>
                  </a:p>
                  <a:p>
                    <a:r>
                      <a:rPr lang="ru-RU"/>
                      <a:t>Субсидии;</a:t>
                    </a:r>
                  </a:p>
                  <a:p>
                    <a:r>
                      <a:rPr lang="ru-RU"/>
                      <a:t>7,0 %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16-4F5E-9F38-EA0E26D86A81}"/>
                </c:ext>
              </c:extLst>
            </c:dLbl>
            <c:dLbl>
              <c:idx val="4"/>
              <c:layout>
                <c:manualLayout>
                  <c:x val="0.1361111111111111"/>
                  <c:y val="2.5478273549138335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2 379,3 тыс. руб.;</a:t>
                    </a:r>
                  </a:p>
                  <a:p>
                    <a:pPr>
                      <a:defRPr/>
                    </a:pPr>
                    <a:r>
                      <a:rPr lang="ru-RU" baseline="0" dirty="0"/>
                      <a:t>Трансферты населению;</a:t>
                    </a:r>
                  </a:p>
                  <a:p>
                    <a:pPr>
                      <a:defRPr/>
                    </a:pPr>
                    <a:r>
                      <a:rPr lang="ru-RU" baseline="0" dirty="0"/>
                      <a:t>4,0 %</a:t>
                    </a: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92386"/>
                        <a:gd name="adj2" fmla="val -211066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C816-4F5E-9F38-EA0E26D86A81}"/>
                </c:ext>
              </c:extLst>
            </c:dLbl>
            <c:dLbl>
              <c:idx val="5"/>
              <c:layout>
                <c:manualLayout>
                  <c:x val="0.14583333333333329"/>
                  <c:y val="3.333333333333333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1 378,3 тыс. руб.;</a:t>
                    </a:r>
                  </a:p>
                  <a:p>
                    <a:pPr>
                      <a:defRPr/>
                    </a:pPr>
                    <a:r>
                      <a:rPr lang="ru-RU" baseline="0" dirty="0"/>
                      <a:t>Продукты питания;</a:t>
                    </a:r>
                  </a:p>
                  <a:p>
                    <a:pPr>
                      <a:defRPr/>
                    </a:pPr>
                    <a:r>
                      <a:rPr lang="ru-RU" baseline="0" dirty="0"/>
                      <a:t>2,3 %</a:t>
                    </a: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45375"/>
                        <a:gd name="adj2" fmla="val -267660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C816-4F5E-9F38-EA0E26D86A81}"/>
                </c:ext>
              </c:extLst>
            </c:dLbl>
            <c:dLbl>
              <c:idx val="6"/>
              <c:layout>
                <c:manualLayout>
                  <c:x val="1.3888943569553806E-2"/>
                  <c:y val="-1.296303587051618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604,2 тыс. руб.;</a:t>
                    </a:r>
                  </a:p>
                  <a:p>
                    <a:pPr>
                      <a:defRPr/>
                    </a:pPr>
                    <a:r>
                      <a:rPr lang="ru-RU" dirty="0"/>
                      <a:t>Капитальные расходы;</a:t>
                    </a:r>
                  </a:p>
                  <a:p>
                    <a:pPr>
                      <a:defRPr/>
                    </a:pPr>
                    <a:r>
                      <a:rPr lang="ru-RU" dirty="0"/>
                      <a:t>1,0  %</a:t>
                    </a:r>
                  </a:p>
                </c:rich>
              </c:tx>
              <c:spPr>
                <a:xfrm>
                  <a:off x="1865891" y="5735787"/>
                  <a:ext cx="1444005" cy="879948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44699"/>
                        <a:gd name="adj2" fmla="val -159428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791841644794399"/>
                      <c:h val="0.128309857101195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C816-4F5E-9F38-EA0E26D86A81}"/>
                </c:ext>
              </c:extLst>
            </c:dLbl>
            <c:dLbl>
              <c:idx val="7"/>
              <c:layout>
                <c:manualLayout>
                  <c:x val="4.1666666666666616E-2"/>
                  <c:y val="5.555555555555557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7 158,2 </a:t>
                    </a:r>
                    <a:r>
                      <a:rPr lang="ru-RU" baseline="0" dirty="0" err="1"/>
                      <a:t>тыс.руб</a:t>
                    </a:r>
                    <a:r>
                      <a:rPr lang="ru-RU" baseline="0" dirty="0"/>
                      <a:t>.;</a:t>
                    </a:r>
                  </a:p>
                  <a:p>
                    <a:pPr>
                      <a:defRPr/>
                    </a:pPr>
                    <a:r>
                      <a:rPr lang="ru-RU" baseline="0" dirty="0"/>
                      <a:t>Прочие расходы;</a:t>
                    </a:r>
                  </a:p>
                  <a:p>
                    <a:pPr>
                      <a:defRPr/>
                    </a:pPr>
                    <a:r>
                      <a:rPr lang="ru-RU" baseline="0" dirty="0"/>
                      <a:t>12,1 %</a:t>
                    </a: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6047"/>
                        <a:gd name="adj2" fmla="val -263995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F-C816-4F5E-9F38-EA0E26D86A81}"/>
                </c:ext>
              </c:extLst>
            </c:dLbl>
            <c:dLbl>
              <c:idx val="8"/>
              <c:layout>
                <c:manualLayout>
                  <c:x val="8.3333333333333332E-3"/>
                  <c:y val="-0.3083333333333333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286,2 тыс. руб.;</a:t>
                    </a:r>
                  </a:p>
                  <a:p>
                    <a:r>
                      <a:rPr lang="ru-RU" dirty="0"/>
                      <a:t>Обслуживание долга </a:t>
                    </a:r>
                    <a:r>
                      <a:rPr lang="ru-RU" baseline="0" dirty="0"/>
                      <a:t>;             0,5 %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816-4F5E-9F38-EA0E26D86A81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с начислениями</c:v>
                </c:pt>
                <c:pt idx="1">
                  <c:v>Лекарственные средства и изделия медицинского назначения</c:v>
                </c:pt>
                <c:pt idx="2">
                  <c:v>Оплата коммунальных услуг</c:v>
                </c:pt>
                <c:pt idx="3">
                  <c:v>Субсидии</c:v>
                </c:pt>
                <c:pt idx="4">
                  <c:v>Трансферты населению</c:v>
                </c:pt>
                <c:pt idx="5">
                  <c:v>Продукты питания</c:v>
                </c:pt>
                <c:pt idx="6">
                  <c:v>Капитальные расходы</c:v>
                </c:pt>
                <c:pt idx="7">
                  <c:v>Прочие расходы</c:v>
                </c:pt>
                <c:pt idx="8">
                  <c:v>Обслуживание долга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36784.5</c:v>
                </c:pt>
                <c:pt idx="1">
                  <c:v>1642.6</c:v>
                </c:pt>
                <c:pt idx="2">
                  <c:v>4791.3</c:v>
                </c:pt>
                <c:pt idx="3">
                  <c:v>4130.3</c:v>
                </c:pt>
                <c:pt idx="4">
                  <c:v>2379.3000000000002</c:v>
                </c:pt>
                <c:pt idx="5">
                  <c:v>1378.3</c:v>
                </c:pt>
                <c:pt idx="6">
                  <c:v>604.20000000000005</c:v>
                </c:pt>
                <c:pt idx="7">
                  <c:v>7158.2</c:v>
                </c:pt>
                <c:pt idx="8">
                  <c:v>286.2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816-4F5E-9F38-EA0E26D86A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597144869086484E-2"/>
          <c:y val="6.8715990920715328E-2"/>
          <c:w val="0.53873743559832798"/>
          <c:h val="0.80662396221451338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27"/>
            <c:extLst>
              <c:ext xmlns:c16="http://schemas.microsoft.com/office/drawing/2014/chart" uri="{C3380CC4-5D6E-409C-BE32-E72D297353CC}">
                <c16:uniqueId val="{00000001-B9BA-4ED2-8C12-A798A9916D07}"/>
              </c:ext>
            </c:extLst>
          </c:dPt>
          <c:dPt>
            <c:idx val="4"/>
            <c:bubble3D val="0"/>
            <c:explosion val="28"/>
            <c:extLst>
              <c:ext xmlns:c16="http://schemas.microsoft.com/office/drawing/2014/chart" uri="{C3380CC4-5D6E-409C-BE32-E72D297353CC}">
                <c16:uniqueId val="{00000003-B9BA-4ED2-8C12-A798A9916D0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4-B9BA-4ED2-8C12-A798A9916D0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Cудебная власть, правоохранительная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Лист4!$C$4:$C$14</c:f>
              <c:numCache>
                <c:formatCode>#,##0.0</c:formatCode>
                <c:ptCount val="11"/>
                <c:pt idx="0">
                  <c:v>5420.3</c:v>
                </c:pt>
                <c:pt idx="1">
                  <c:v>15.1</c:v>
                </c:pt>
                <c:pt idx="2">
                  <c:v>52.4</c:v>
                </c:pt>
                <c:pt idx="3">
                  <c:v>1385.7</c:v>
                </c:pt>
                <c:pt idx="4">
                  <c:v>56</c:v>
                </c:pt>
                <c:pt idx="5">
                  <c:v>7489</c:v>
                </c:pt>
                <c:pt idx="6">
                  <c:v>17168.8</c:v>
                </c:pt>
                <c:pt idx="7">
                  <c:v>1900.2</c:v>
                </c:pt>
                <c:pt idx="8">
                  <c:v>1228.9000000000001</c:v>
                </c:pt>
                <c:pt idx="9">
                  <c:v>21627.1</c:v>
                </c:pt>
                <c:pt idx="10">
                  <c:v>2811.4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BA-4ED2-8C12-A798A9916D07}"/>
            </c:ext>
          </c:extLst>
        </c:ser>
        <c:ser>
          <c:idx val="1"/>
          <c:order val="1"/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Cудебная власть, правоохранительная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Лист4!$D$4:$D$14</c:f>
              <c:numCache>
                <c:formatCode>0.0</c:formatCode>
                <c:ptCount val="11"/>
                <c:pt idx="0">
                  <c:v>9.1628926766844341</c:v>
                </c:pt>
                <c:pt idx="1">
                  <c:v>2.5526203239292094E-2</c:v>
                </c:pt>
                <c:pt idx="2">
                  <c:v>2.5526203239292094E-2</c:v>
                </c:pt>
                <c:pt idx="3">
                  <c:v>2.3424940283898716</c:v>
                </c:pt>
                <c:pt idx="4">
                  <c:v>9.4666714000023661E-2</c:v>
                </c:pt>
                <c:pt idx="5">
                  <c:v>12.65998252046745</c:v>
                </c:pt>
                <c:pt idx="6">
                  <c:v>29.023462130778682</c:v>
                </c:pt>
                <c:pt idx="7">
                  <c:v>3.2122444632650891</c:v>
                </c:pt>
                <c:pt idx="8">
                  <c:v>2.077427229189805</c:v>
                </c:pt>
                <c:pt idx="9">
                  <c:v>36.560115899105568</c:v>
                </c:pt>
                <c:pt idx="10">
                  <c:v>4.7526071382083312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BA-4ED2-8C12-A798A9916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937548060729701"/>
          <c:y val="4.9999449369528104E-2"/>
          <c:w val="0.32897484155943924"/>
          <c:h val="0.93729713855698094"/>
        </c:manualLayout>
      </c:layout>
      <c:overlay val="0"/>
      <c:txPr>
        <a:bodyPr/>
        <a:lstStyle/>
        <a:p>
          <a:pPr rtl="0">
            <a:defRPr sz="1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1" baseline="0" dirty="0">
                <a:effectLst/>
              </a:rPr>
              <a:t>Структура расходов по функциональной классификации за  </a:t>
            </a:r>
            <a:r>
              <a:rPr lang="en-US" sz="1800" b="1" i="1" baseline="0" dirty="0">
                <a:effectLst/>
              </a:rPr>
              <a:t>9 </a:t>
            </a:r>
            <a:r>
              <a:rPr lang="ru-RU" sz="1800" b="1" i="1" baseline="0" dirty="0">
                <a:effectLst/>
              </a:rPr>
              <a:t>месяцев 20</a:t>
            </a:r>
            <a:r>
              <a:rPr lang="en-US" sz="1800" b="1" i="1" baseline="0" dirty="0">
                <a:effectLst/>
              </a:rPr>
              <a:t>21</a:t>
            </a:r>
            <a:r>
              <a:rPr lang="ru-RU" sz="1800" b="1" i="1" baseline="0" dirty="0">
                <a:effectLst/>
              </a:rPr>
              <a:t> года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09807922598384E-2"/>
          <c:y val="5.8711547966212611E-3"/>
          <c:w val="0.73364650927531105"/>
          <c:h val="0.99412884520337874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4AC-40EA-B7FA-4CF7FEA41C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4AC-40EA-B7FA-4CF7FEA41C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4AC-40EA-B7FA-4CF7FEA41CB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4AC-40EA-B7FA-4CF7FEA41CB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4AC-40EA-B7FA-4CF7FEA41CB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14AC-40EA-B7FA-4CF7FEA41CB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14AC-40EA-B7FA-4CF7FEA41CB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14AC-40EA-B7FA-4CF7FEA41CB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14AC-40EA-B7FA-4CF7FEA41CB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14AC-40EA-B7FA-4CF7FEA41CB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14AC-40EA-B7FA-4CF7FEA41CB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5 420,3</a:t>
                    </a:r>
                  </a:p>
                  <a:p>
                    <a:r>
                      <a:rPr lang="en-US"/>
                      <a:t>9,2%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AC-40EA-B7FA-4CF7FEA41CB3}"/>
                </c:ext>
              </c:extLst>
            </c:dLbl>
            <c:dLbl>
              <c:idx val="1"/>
              <c:layout>
                <c:manualLayout>
                  <c:x val="-5.2158763234232505E-2"/>
                  <c:y val="-5.2584921542883165E-3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52,4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AC-40EA-B7FA-4CF7FEA41CB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15,1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AC-40EA-B7FA-4CF7FEA41CB3}"/>
                </c:ext>
              </c:extLst>
            </c:dLbl>
            <c:dLbl>
              <c:idx val="3"/>
              <c:layout>
                <c:manualLayout>
                  <c:x val="9.4038921288470606E-2"/>
                  <c:y val="1.35866463559132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1 385,7</a:t>
                    </a:r>
                  </a:p>
                  <a:p>
                    <a:r>
                      <a:rPr lang="en-US" dirty="0"/>
                      <a:t>2,3%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AC-40EA-B7FA-4CF7FEA41CB3}"/>
                </c:ext>
              </c:extLst>
            </c:dLbl>
            <c:dLbl>
              <c:idx val="4"/>
              <c:layout>
                <c:manualLayout>
                  <c:x val="1.9075019562238078E-2"/>
                  <c:y val="7.385352104356088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/>
                      <a:t>56,0</a:t>
                    </a:r>
                  </a:p>
                </c:rich>
              </c:tx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14AC-40EA-B7FA-4CF7FEA41CB3}"/>
                </c:ext>
              </c:extLst>
            </c:dLbl>
            <c:dLbl>
              <c:idx val="5"/>
              <c:layout>
                <c:manualLayout>
                  <c:x val="-0.11564519720033029"/>
                  <c:y val="9.637560153492763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aseline="0" dirty="0"/>
                      <a:t>7 489,0</a:t>
                    </a:r>
                  </a:p>
                  <a:p>
                    <a:pPr>
                      <a:defRPr sz="1800"/>
                    </a:pPr>
                    <a:r>
                      <a:rPr lang="en-US" sz="1800" baseline="0" dirty="0"/>
                      <a:t>12,7%</a:t>
                    </a:r>
                  </a:p>
                </c:rich>
              </c:tx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14AC-40EA-B7FA-4CF7FEA41CB3}"/>
                </c:ext>
              </c:extLst>
            </c:dLbl>
            <c:dLbl>
              <c:idx val="6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/>
                      <a:t>17 168,8</a:t>
                    </a:r>
                  </a:p>
                  <a:p>
                    <a:pPr>
                      <a:defRPr sz="1800"/>
                    </a:pPr>
                    <a:r>
                      <a:rPr lang="en-US" sz="1800"/>
                      <a:t>29%</a:t>
                    </a:r>
                    <a:endParaRPr lang="en-US" sz="1800" dirty="0"/>
                  </a:p>
                </c:rich>
              </c:tx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D-14AC-40EA-B7FA-4CF7FEA41CB3}"/>
                </c:ext>
              </c:extLst>
            </c:dLbl>
            <c:dLbl>
              <c:idx val="7"/>
              <c:layout>
                <c:manualLayout>
                  <c:x val="4.5333865800884492E-2"/>
                  <c:y val="4.526416194057959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/>
                      <a:t>1 900,2</a:t>
                    </a:r>
                  </a:p>
                  <a:p>
                    <a:pPr>
                      <a:defRPr sz="1800"/>
                    </a:pPr>
                    <a:r>
                      <a:rPr lang="en-US" sz="1800"/>
                      <a:t>3,2%</a:t>
                    </a:r>
                    <a:endParaRPr lang="en-US" sz="1800" dirty="0"/>
                  </a:p>
                </c:rich>
              </c:tx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F-14AC-40EA-B7FA-4CF7FEA41CB3}"/>
                </c:ext>
              </c:extLst>
            </c:dLbl>
            <c:dLbl>
              <c:idx val="8"/>
              <c:layout>
                <c:manualLayout>
                  <c:x val="-2.5974491273728671E-2"/>
                  <c:y val="4.220029665624767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dirty="0"/>
                      <a:t>1 228,9</a:t>
                    </a:r>
                  </a:p>
                  <a:p>
                    <a:pPr>
                      <a:defRPr sz="1800"/>
                    </a:pPr>
                    <a:r>
                      <a:rPr lang="en-US" sz="1800" dirty="0"/>
                      <a:t>2,1%</a:t>
                    </a:r>
                  </a:p>
                </c:rich>
              </c:tx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1-14AC-40EA-B7FA-4CF7FEA41CB3}"/>
                </c:ext>
              </c:extLst>
            </c:dLbl>
            <c:dLbl>
              <c:idx val="9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/>
                      <a:t>21627,1</a:t>
                    </a:r>
                  </a:p>
                  <a:p>
                    <a:pPr>
                      <a:defRPr sz="1800"/>
                    </a:pPr>
                    <a:r>
                      <a:rPr lang="en-US" sz="1800"/>
                      <a:t>36,6%</a:t>
                    </a:r>
                    <a:endParaRPr lang="en-US" sz="1800" dirty="0"/>
                  </a:p>
                </c:rich>
              </c:tx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3-14AC-40EA-B7FA-4CF7FEA41CB3}"/>
                </c:ext>
              </c:extLst>
            </c:dLbl>
            <c:dLbl>
              <c:idx val="10"/>
              <c:layout>
                <c:manualLayout>
                  <c:x val="-0.10877063762088598"/>
                  <c:y val="4.173379525253390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  <a:r>
                      <a:rPr lang="en-US" baseline="0" dirty="0"/>
                      <a:t> 811,4</a:t>
                    </a:r>
                  </a:p>
                  <a:p>
                    <a:r>
                      <a:rPr lang="en-US" baseline="0" dirty="0"/>
                      <a:t>4,8%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4AC-40EA-B7FA-4CF7FEA41CB3}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Cудебная власть, правоохранительная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Лист4!$D$4:$D$14</c:f>
              <c:numCache>
                <c:formatCode>0.0</c:formatCode>
                <c:ptCount val="11"/>
                <c:pt idx="0">
                  <c:v>9.1628926766844341</c:v>
                </c:pt>
                <c:pt idx="1">
                  <c:v>2.5526203239292094E-2</c:v>
                </c:pt>
                <c:pt idx="2">
                  <c:v>2.5526203239292094E-2</c:v>
                </c:pt>
                <c:pt idx="3">
                  <c:v>2.3424940283898716</c:v>
                </c:pt>
                <c:pt idx="4">
                  <c:v>9.4666714000023661E-2</c:v>
                </c:pt>
                <c:pt idx="5">
                  <c:v>12.65998252046745</c:v>
                </c:pt>
                <c:pt idx="6">
                  <c:v>29.023462130778682</c:v>
                </c:pt>
                <c:pt idx="7">
                  <c:v>3.2122444632650891</c:v>
                </c:pt>
                <c:pt idx="8">
                  <c:v>2.077427229189805</c:v>
                </c:pt>
                <c:pt idx="9">
                  <c:v>36.560115899105568</c:v>
                </c:pt>
                <c:pt idx="10">
                  <c:v>4.7526071382083312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4AC-40EA-B7FA-4CF7FEA41CB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059436780466291"/>
          <c:y val="0.15451119969117055"/>
          <c:w val="0.26117003800045824"/>
          <c:h val="0.8262076624097723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1" baseline="0" dirty="0">
                <a:effectLst/>
              </a:rPr>
              <a:t>Структура расходов по функциональной классификации за  </a:t>
            </a:r>
            <a:r>
              <a:rPr lang="en-US" sz="2800" b="1" i="1" baseline="0" dirty="0">
                <a:effectLst/>
              </a:rPr>
              <a:t>9 </a:t>
            </a:r>
            <a:r>
              <a:rPr lang="ru-RU" sz="2800" b="1" i="1" baseline="0" dirty="0">
                <a:effectLst/>
              </a:rPr>
              <a:t>месяцев 20</a:t>
            </a:r>
            <a:r>
              <a:rPr lang="en-US" sz="2800" b="1" i="1" baseline="0" dirty="0">
                <a:effectLst/>
              </a:rPr>
              <a:t>21</a:t>
            </a:r>
            <a:r>
              <a:rPr lang="ru-RU" sz="2800" b="1" i="1" baseline="0" dirty="0">
                <a:effectLst/>
              </a:rPr>
              <a:t> года</a:t>
            </a:r>
            <a:endParaRPr lang="ru-RU" sz="28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75000"/>
                    <a:lumOff val="25000"/>
                  </a:prstClr>
                </a:solidFill>
              </a:defRPr>
            </a:pPr>
            <a:endParaRPr lang="ru-RU" dirty="0"/>
          </a:p>
        </c:rich>
      </c:tx>
      <c:layout>
        <c:manualLayout>
          <c:xMode val="edge"/>
          <c:yMode val="edge"/>
          <c:x val="0.1314605102177569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200" b="1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908634282390536"/>
          <c:w val="0.60736739828716935"/>
          <c:h val="0.84609884020105575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6BB-431D-8135-8F759BD95F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6BB-431D-8135-8F759BD95F5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6BB-431D-8135-8F759BD95F5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6BB-431D-8135-8F759BD95F5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76BB-431D-8135-8F759BD95F5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76BB-431D-8135-8F759BD95F5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76BB-431D-8135-8F759BD95F5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76BB-431D-8135-8F759BD95F5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76BB-431D-8135-8F759BD95F5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76BB-431D-8135-8F759BD95F5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76BB-431D-8135-8F759BD95F59}"/>
              </c:ext>
            </c:extLst>
          </c:dPt>
          <c:dLbls>
            <c:dLbl>
              <c:idx val="0"/>
              <c:layout>
                <c:manualLayout>
                  <c:x val="-8.662904808635917E-2"/>
                  <c:y val="-2.58308582430530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5 420,3</a:t>
                    </a:r>
                  </a:p>
                  <a:p>
                    <a:r>
                      <a:rPr lang="en-US" dirty="0"/>
                      <a:t>9,2%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BB-431D-8135-8F759BD95F59}"/>
                </c:ext>
              </c:extLst>
            </c:dLbl>
            <c:dLbl>
              <c:idx val="1"/>
              <c:layout>
                <c:manualLayout>
                  <c:x val="-3.0547893979153837E-2"/>
                  <c:y val="-4.633450661045590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15,1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BB-431D-8135-8F759BD95F59}"/>
                </c:ext>
              </c:extLst>
            </c:dLbl>
            <c:dLbl>
              <c:idx val="2"/>
              <c:layout>
                <c:manualLayout>
                  <c:x val="2.3495004604151035E-2"/>
                  <c:y val="-4.50121092172804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52,4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BB-431D-8135-8F759BD95F59}"/>
                </c:ext>
              </c:extLst>
            </c:dLbl>
            <c:dLbl>
              <c:idx val="3"/>
              <c:layout>
                <c:manualLayout>
                  <c:x val="6.7703717473726083E-2"/>
                  <c:y val="-3.20950761293491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1 385,7</a:t>
                    </a:r>
                  </a:p>
                  <a:p>
                    <a:r>
                      <a:rPr lang="en-US" dirty="0"/>
                      <a:t>2,3%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BB-431D-8135-8F759BD95F59}"/>
                </c:ext>
              </c:extLst>
            </c:dLbl>
            <c:dLbl>
              <c:idx val="4"/>
              <c:layout>
                <c:manualLayout>
                  <c:x val="4.7791844816331121E-2"/>
                  <c:y val="3.36698795085855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56,0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BB-431D-8135-8F759BD95F59}"/>
                </c:ext>
              </c:extLst>
            </c:dLbl>
            <c:dLbl>
              <c:idx val="5"/>
              <c:layout>
                <c:manualLayout>
                  <c:x val="4.3398663283083963E-2"/>
                  <c:y val="2.558647208901605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7 489,0</a:t>
                    </a:r>
                  </a:p>
                  <a:p>
                    <a:r>
                      <a:rPr lang="en-US" baseline="0" dirty="0"/>
                      <a:t>12,7%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6BB-431D-8135-8F759BD95F59}"/>
                </c:ext>
              </c:extLst>
            </c:dLbl>
            <c:dLbl>
              <c:idx val="6"/>
              <c:layout>
                <c:manualLayout>
                  <c:x val="-7.998858689308426E-2"/>
                  <c:y val="-0.1202358005593177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17 168,8</a:t>
                    </a:r>
                    <a:r>
                      <a:rPr lang="en-US" baseline="0" dirty="0"/>
                      <a:t> </a:t>
                    </a:r>
                  </a:p>
                  <a:p>
                    <a:r>
                      <a:rPr lang="en-US" dirty="0"/>
                      <a:t>29%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6BB-431D-8135-8F759BD95F59}"/>
                </c:ext>
              </c:extLst>
            </c:dLbl>
            <c:dLbl>
              <c:idx val="7"/>
              <c:layout>
                <c:manualLayout>
                  <c:x val="-1.4858330487261848E-2"/>
                  <c:y val="-1.732473038496164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1 900,2</a:t>
                    </a:r>
                  </a:p>
                  <a:p>
                    <a:pPr>
                      <a:defRPr/>
                    </a:pPr>
                    <a:r>
                      <a:rPr lang="en-US" dirty="0"/>
                      <a:t>3,2%</a:t>
                    </a:r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324802324123589E-2"/>
                      <c:h val="7.16760092849240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76BB-431D-8135-8F759BD95F59}"/>
                </c:ext>
              </c:extLst>
            </c:dLbl>
            <c:dLbl>
              <c:idx val="8"/>
              <c:layout>
                <c:manualLayout>
                  <c:x val="7.969720681500831E-3"/>
                  <c:y val="-7.838452586534353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1 228,9</a:t>
                    </a:r>
                  </a:p>
                  <a:p>
                    <a:r>
                      <a:rPr lang="en-US" dirty="0"/>
                      <a:t>2,1%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149382006199404E-2"/>
                      <c:h val="6.56851947630788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76BB-431D-8135-8F759BD95F59}"/>
                </c:ext>
              </c:extLst>
            </c:dLbl>
            <c:dLbl>
              <c:idx val="9"/>
              <c:layout>
                <c:manualLayout>
                  <c:x val="5.7998631724114076E-2"/>
                  <c:y val="3.317141049451888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21 627,1</a:t>
                    </a:r>
                    <a:endParaRPr lang="en-US" baseline="0" dirty="0"/>
                  </a:p>
                  <a:p>
                    <a:r>
                      <a:rPr lang="en-US" dirty="0"/>
                      <a:t>36,6%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14589755007284"/>
                      <c:h val="6.56851947630788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76BB-431D-8135-8F759BD95F59}"/>
                </c:ext>
              </c:extLst>
            </c:dLbl>
            <c:dLbl>
              <c:idx val="10"/>
              <c:layout>
                <c:manualLayout>
                  <c:x val="-7.9451003618473695E-2"/>
                  <c:y val="2.83713952130934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  <a:r>
                      <a:rPr lang="en-US" baseline="0" dirty="0"/>
                      <a:t> 81</a:t>
                    </a:r>
                    <a:r>
                      <a:rPr lang="en-US" dirty="0"/>
                      <a:t>1,4</a:t>
                    </a:r>
                  </a:p>
                  <a:p>
                    <a:r>
                      <a:rPr lang="en-US" dirty="0"/>
                      <a:t>4,8%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6BB-431D-8135-8F759BD95F59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Cудебная власть, правоохранительная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Лист4!$C$4:$C$14</c:f>
              <c:numCache>
                <c:formatCode>#,##0.0</c:formatCode>
                <c:ptCount val="11"/>
                <c:pt idx="0">
                  <c:v>5420.3</c:v>
                </c:pt>
                <c:pt idx="1">
                  <c:v>15.1</c:v>
                </c:pt>
                <c:pt idx="2">
                  <c:v>52.4</c:v>
                </c:pt>
                <c:pt idx="3">
                  <c:v>1385.7</c:v>
                </c:pt>
                <c:pt idx="4">
                  <c:v>56</c:v>
                </c:pt>
                <c:pt idx="5">
                  <c:v>7489</c:v>
                </c:pt>
                <c:pt idx="6">
                  <c:v>17168.8</c:v>
                </c:pt>
                <c:pt idx="7">
                  <c:v>1900.2</c:v>
                </c:pt>
                <c:pt idx="8">
                  <c:v>1228.9000000000001</c:v>
                </c:pt>
                <c:pt idx="9">
                  <c:v>21627.1</c:v>
                </c:pt>
                <c:pt idx="10">
                  <c:v>2811.4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6BB-431D-8135-8F759BD95F59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8-76BB-431D-8135-8F759BD95F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A-76BB-431D-8135-8F759BD95F5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C-76BB-431D-8135-8F759BD95F5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E-76BB-431D-8135-8F759BD95F5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0-76BB-431D-8135-8F759BD95F5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2-76BB-431D-8135-8F759BD95F5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4-76BB-431D-8135-8F759BD95F5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6-76BB-431D-8135-8F759BD95F5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8-76BB-431D-8135-8F759BD95F5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A-76BB-431D-8135-8F759BD95F5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C-76BB-431D-8135-8F759BD95F5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Cудебная власть, правоохранительная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Лист4!$D$4:$D$14</c:f>
              <c:numCache>
                <c:formatCode>0.0</c:formatCode>
                <c:ptCount val="11"/>
                <c:pt idx="0">
                  <c:v>9.1628926766844341</c:v>
                </c:pt>
                <c:pt idx="1">
                  <c:v>2.5526203239292094E-2</c:v>
                </c:pt>
                <c:pt idx="2">
                  <c:v>2.5526203239292094E-2</c:v>
                </c:pt>
                <c:pt idx="3">
                  <c:v>2.3424940283898716</c:v>
                </c:pt>
                <c:pt idx="4">
                  <c:v>9.4666714000023661E-2</c:v>
                </c:pt>
                <c:pt idx="5">
                  <c:v>12.65998252046745</c:v>
                </c:pt>
                <c:pt idx="6">
                  <c:v>29.023462130778682</c:v>
                </c:pt>
                <c:pt idx="7">
                  <c:v>3.2122444632650891</c:v>
                </c:pt>
                <c:pt idx="8">
                  <c:v>2.077427229189805</c:v>
                </c:pt>
                <c:pt idx="9">
                  <c:v>36.560115899105568</c:v>
                </c:pt>
                <c:pt idx="10">
                  <c:v>4.7526071382083312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76BB-431D-8135-8F759BD95F5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785286603001126"/>
          <c:y val="0.13684560175643068"/>
          <c:w val="0.33077453493750891"/>
          <c:h val="0.8575988418779296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0.91132</cdr:x>
      <cdr:y>0.10671</cdr:y>
    </cdr:from>
    <cdr:to>
      <cdr:x>1</cdr:x>
      <cdr:y>0.15027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C15B3C7D-442F-4243-96CC-1CD8D365B67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432024" y="731837"/>
          <a:ext cx="820496" cy="29873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0.91132</cdr:x>
      <cdr:y>0.10671</cdr:y>
    </cdr:from>
    <cdr:to>
      <cdr:x>1</cdr:x>
      <cdr:y>0.15027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C15B3C7D-442F-4243-96CC-1CD8D365B67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432024" y="731837"/>
          <a:ext cx="820496" cy="29873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7FDCC0C-1C1B-4752-90A6-282875E8ADB1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DE10563-AE9C-4AAD-98C3-DFAE8A3BB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8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99B4DE7-72A1-4CE1-8CD1-6FF709ADEA07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16466"/>
            <a:ext cx="5487041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B296C65-67C7-433B-A8E5-48AE6DC00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87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86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8A223-678D-49D3-B5B7-9628FC67E07A}" type="datetime1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D539-BA8B-414D-88FA-71922B27D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9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30037-890F-4FCA-A9A5-B15F78857AB9}" type="datetime1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29B6-903C-4E06-9E25-37B67A19B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1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141E-F821-4486-8BAE-B12559041E29}" type="datetime1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8E9-712F-46A6-A4C2-690BB7C71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04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87D02-E615-4037-BCFF-37D6B36B44D7}" type="datetime1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DECC-D619-410A-8535-A784E0EEE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6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20477-7E9C-4057-A84A-A2C536A2BF8C}" type="datetime1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E71ED-FC13-40BD-81EF-AC1CF6263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1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88446-32FF-4F45-9E26-86D7AB2D1394}" type="datetime1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6939-837F-4B7D-A750-2C08D8577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5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2ECC-1484-4267-A3A9-C05A255F0268}" type="datetime1">
              <a:rPr lang="ru-RU" smtClean="0"/>
              <a:t>01.12.2021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8B05-A156-4A61-9C81-2B9DB37ED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1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076A3-3E1B-4357-A231-A6E15F4AAAF1}" type="datetime1">
              <a:rPr lang="ru-RU" smtClean="0"/>
              <a:t>01.12.2021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BE92-0A1C-46F7-BF57-0FC34C6CA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8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C449A-8443-49B5-BE2B-C8D0ACB101A5}" type="datetime1">
              <a:rPr lang="ru-RU" smtClean="0"/>
              <a:t>01.12.2021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E31F-6D4A-444B-82B9-7BAF0E993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7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65EAD-F06B-48C1-8D0E-BB2819A8D75D}" type="datetime1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CD88-C860-4E39-8A5E-A977D3996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1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B8D5-3003-4C4B-B9C4-E4F1A1759273}" type="datetime1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1416-EC55-4B9C-8C6F-D74D0D11B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14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81A418-803F-415C-A1F7-FBA8F1920D32}" type="datetime1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89EC45-DA62-44B7-A264-4E2500770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WordArt 3"/>
          <p:cNvSpPr>
            <a:spLocks noGrp="1" noChangeArrowheads="1" noChangeShapeType="1" noTextEdit="1"/>
          </p:cNvSpPr>
          <p:nvPr/>
        </p:nvSpPr>
        <p:spPr bwMode="auto">
          <a:xfrm>
            <a:off x="642910" y="836712"/>
            <a:ext cx="8001000" cy="5092583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buFont typeface="Arial" pitchFamily="34" charset="0"/>
              <a:buChar char="•"/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БЮЛЛЕТЕНЬ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ОБ ИСПОЛЬЗОВАНИИ БЮДЖЕТА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НОВОГРУДСКОГО  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РАЙОНА</a:t>
            </a:r>
            <a:b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</a:b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за  9 месяцев 202</a:t>
            </a:r>
            <a:r>
              <a:rPr lang="en-US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1</a:t>
            </a: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год</a:t>
            </a:r>
          </a:p>
        </p:txBody>
      </p:sp>
    </p:spTree>
    <p:extLst>
      <p:ext uri="{BB962C8B-B14F-4D97-AF65-F5344CB8AC3E}">
        <p14:creationId xmlns:p14="http://schemas.microsoft.com/office/powerpoint/2010/main" val="390197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571500"/>
            <a:ext cx="8643937" cy="714375"/>
          </a:xfrm>
        </p:spPr>
        <p:txBody>
          <a:bodyPr/>
          <a:lstStyle/>
          <a:p>
            <a:pPr eaLnBrk="1" hangingPunct="1"/>
            <a:br>
              <a:rPr lang="ru-RU" sz="2700">
                <a:latin typeface="Times New Roman" pitchFamily="18" charset="0"/>
                <a:cs typeface="Times New Roman" pitchFamily="18" charset="0"/>
              </a:rPr>
            </a:br>
            <a:endParaRPr lang="ru-RU" sz="2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571500" y="785813"/>
            <a:ext cx="81438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9286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0" y="2286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500063" y="457200"/>
            <a:ext cx="828675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СОСТАВ БЮДЖЕТА НОВОГРУДСКОГО РАЙОНА</a:t>
            </a:r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1285875" y="2000250"/>
            <a:ext cx="3000375" cy="1409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600" b="1" dirty="0">
                <a:ea typeface="Calibri" pitchFamily="34" charset="0"/>
                <a:cs typeface="Times New Roman" pitchFamily="18" charset="0"/>
              </a:rPr>
              <a:t>Районный бюджет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                                                             </a:t>
            </a:r>
            <a:endParaRPr lang="ru-RU" sz="1000" dirty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357313" y="4071938"/>
            <a:ext cx="2928937" cy="1500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200" b="1" dirty="0">
                <a:ea typeface="Calibri" pitchFamily="34" charset="0"/>
                <a:cs typeface="Times New Roman" pitchFamily="18" charset="0"/>
              </a:rPr>
              <a:t>Бюджеты сельских Советов  (10)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5" name="Rectangle 16"/>
          <p:cNvSpPr>
            <a:spLocks noChangeArrowheads="1"/>
          </p:cNvSpPr>
          <p:nvPr/>
        </p:nvSpPr>
        <p:spPr bwMode="auto">
          <a:xfrm>
            <a:off x="0" y="1800225"/>
            <a:ext cx="80597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br>
              <a:rPr lang="ru-RU"/>
            </a:br>
            <a:endParaRPr lang="ru-RU"/>
          </a:p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</a:t>
            </a:r>
            <a:r>
              <a:rPr lang="ru-RU" sz="28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Базовый уровень</a:t>
            </a:r>
            <a:endParaRPr lang="ru-RU" sz="2800"/>
          </a:p>
          <a:p>
            <a:pPr eaLnBrk="0" hangingPunct="0"/>
            <a:r>
              <a:rPr lang="ru-RU" sz="1100"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                                                  </a:t>
            </a:r>
            <a:endParaRPr lang="ru-RU" sz="1000"/>
          </a:p>
          <a:p>
            <a:pPr eaLnBrk="0" hangingPunct="0"/>
            <a:endParaRPr lang="ru-RU"/>
          </a:p>
        </p:txBody>
      </p:sp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0" y="1800225"/>
            <a:ext cx="8215313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br>
              <a:rPr lang="ru-RU" sz="1000" dirty="0"/>
            </a:br>
            <a:endParaRPr lang="ru-RU" dirty="0"/>
          </a:p>
          <a:p>
            <a:pPr eaLnBrk="0" hangingPunct="0"/>
            <a:r>
              <a:rPr lang="ru-RU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</a:t>
            </a:r>
            <a:endParaRPr 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ru-RU" sz="2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Первичный уровень</a:t>
            </a:r>
            <a:endParaRPr lang="ru-RU" sz="2400" dirty="0"/>
          </a:p>
          <a:p>
            <a:pPr eaLnBrk="0" hangingPunct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14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643937" cy="642938"/>
          </a:xfrm>
        </p:spPr>
        <p:txBody>
          <a:bodyPr/>
          <a:lstStyle/>
          <a:p>
            <a:pPr eaLnBrk="1" hangingPunct="1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за 9 месяцев 20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1 года</a:t>
            </a:r>
          </a:p>
        </p:txBody>
      </p:sp>
      <p:graphicFrame>
        <p:nvGraphicFramePr>
          <p:cNvPr id="3239" name="Group 167"/>
          <p:cNvGraphicFramePr>
            <a:graphicFrameLocks noGrp="1"/>
          </p:cNvGraphicFramePr>
          <p:nvPr>
            <p:extLst/>
          </p:nvPr>
        </p:nvGraphicFramePr>
        <p:xfrm>
          <a:off x="116458" y="577264"/>
          <a:ext cx="8911083" cy="6187633"/>
        </p:xfrm>
        <a:graphic>
          <a:graphicData uri="http://schemas.openxmlformats.org/drawingml/2006/table">
            <a:tbl>
              <a:tblPr/>
              <a:tblGrid>
                <a:gridCol w="347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4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95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5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доходов по бюджету на год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на 9 месяцев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Факти-чески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выполнения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Уд. вес в общем объеме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 годовому плану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уровню прошлого года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5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567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31 101,6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31 117,9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91,9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5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Подоходный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22 481,5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17 608,6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17 619,3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117,7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прибыль 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5 184,0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2 819,2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819,7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добавленную стоимость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5 781,3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4 560,3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4 560,3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115,6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Земельный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,2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472,4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472,4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103,1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недвижимость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3 182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2 013,1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2 013,9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при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упрощ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системе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налогообл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2 730,0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2 079,2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2 079,2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122,1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с индивид.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предприним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389,9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389,9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131,0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для произв.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с/х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прод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1 550,0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949,7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949,8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106,1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106,2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5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4 858,0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2 688,6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2 727,7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Компенсации расходов государства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2 310,1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1412,3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1 418,3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61,4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35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Дивиденды,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отчисл.части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прибыли УП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453,0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329,4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329,8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8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реализации имущества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Плата за размещение рекламы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49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ИТОГО ДОХОДОВ</a:t>
                      </a:r>
                    </a:p>
                    <a:p>
                      <a:endParaRPr lang="ru-RU" dirty="0"/>
                    </a:p>
                  </a:txBody>
                  <a:tcPr marL="4649" marR="4649" marT="46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47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425,7</a:t>
                      </a:r>
                    </a:p>
                  </a:txBody>
                  <a:tcPr marL="9527" marR="9527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790,2</a:t>
                      </a:r>
                    </a:p>
                  </a:txBody>
                  <a:tcPr marL="9526" marR="9526" marT="9524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33 845,5</a:t>
                      </a:r>
                    </a:p>
                  </a:txBody>
                  <a:tcPr marL="9526" marR="9526" marT="9524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71,4</a:t>
                      </a:r>
                    </a:p>
                  </a:txBody>
                  <a:tcPr marL="9526" marR="9526" marT="9524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109,8</a:t>
                      </a:r>
                    </a:p>
                  </a:txBody>
                  <a:tcPr marL="9526" marR="9526" marT="9524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</p:spPr>
        <p:txBody>
          <a:bodyPr/>
          <a:lstStyle/>
          <a:p>
            <a:pPr>
              <a:defRPr/>
            </a:pPr>
            <a:fld id="{CC9345DE-F6E6-4FB0-B7BB-148840137CE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Информация о платежах в бюджет по категориям плательщиков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116632"/>
            <a:ext cx="2133600" cy="365125"/>
          </a:xfrm>
        </p:spPr>
        <p:txBody>
          <a:bodyPr/>
          <a:lstStyle/>
          <a:p>
            <a:pPr>
              <a:defRPr/>
            </a:pPr>
            <a:fld id="{EBC380FC-131A-4973-A34E-2FAA708CC96D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539552" y="1556792"/>
          <a:ext cx="8291264" cy="462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9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9 месяцев  2020 года</a:t>
                      </a: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  9 месяцев 2021 года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Удельный</a:t>
                      </a:r>
                      <a:r>
                        <a:rPr lang="ru-RU" sz="1800" baseline="0" dirty="0"/>
                        <a:t> вес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Откл</a:t>
                      </a:r>
                      <a:r>
                        <a:rPr lang="ru-RU" sz="1800" dirty="0"/>
                        <a:t>.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Всего поступило в бюджет,</a:t>
                      </a:r>
                      <a:r>
                        <a:rPr lang="ru-RU" sz="1800" baseline="0" dirty="0">
                          <a:solidFill>
                            <a:srgbClr val="C00000"/>
                          </a:solidFill>
                        </a:rPr>
                        <a:t> в том числе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30 813,3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33 845,6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100,0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3032,3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Индивидуальные</a:t>
                      </a:r>
                      <a:r>
                        <a:rPr lang="ru-RU" sz="1800" baseline="0" dirty="0"/>
                        <a:t> предприниматели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1 497,3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1 770,0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272,7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малого и среднего бизнеса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  <a:r>
                        <a:rPr lang="ru-RU" sz="1800" dirty="0"/>
                        <a:t> </a:t>
                      </a:r>
                      <a:r>
                        <a:rPr lang="en-US" sz="1800" dirty="0"/>
                        <a:t>669,0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5 563,2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16,4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894,2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Сельское хозяйство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  <a:r>
                        <a:rPr lang="ru-RU" sz="1800" dirty="0"/>
                        <a:t> </a:t>
                      </a:r>
                      <a:r>
                        <a:rPr lang="en-US" sz="1800" dirty="0"/>
                        <a:t>948,</a:t>
                      </a:r>
                      <a:r>
                        <a:rPr lang="ru-RU" sz="1800" dirty="0"/>
                        <a:t>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3 247,0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9,</a:t>
                      </a:r>
                      <a:r>
                        <a:rPr lang="en-US" sz="1800" dirty="0"/>
                        <a:t>6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298,6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Предприятия, обслужив. СХ (ПМС,СХТ)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89,5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96</a:t>
                      </a:r>
                      <a:r>
                        <a:rPr lang="en-US" sz="1800" dirty="0"/>
                        <a:t>,5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</a:t>
                      </a:r>
                      <a:r>
                        <a:rPr lang="en-US" sz="1800" dirty="0"/>
                        <a:t>3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7,0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промышленности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10 763,5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10 7</a:t>
                      </a:r>
                      <a:r>
                        <a:rPr lang="ru-RU" sz="1800" dirty="0"/>
                        <a:t>55,4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31,8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-8,1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Строительство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364,9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421,9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1,</a:t>
                      </a:r>
                      <a:r>
                        <a:rPr lang="en-US" sz="1800" dirty="0"/>
                        <a:t>2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57,0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Торговля и общепит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498,1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539,1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1,</a:t>
                      </a:r>
                      <a:r>
                        <a:rPr lang="en-US" sz="1800" dirty="0"/>
                        <a:t>6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41,0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Потребкооперация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130,9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138,6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7,7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Физические лица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1 491,2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1 262,0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3,7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-229,2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i="1" dirty="0"/>
              <a:t>Структура доходов районного бюджета за</a:t>
            </a:r>
            <a:r>
              <a:rPr lang="en-US" sz="3800" i="1" dirty="0"/>
              <a:t> 9 </a:t>
            </a:r>
            <a:r>
              <a:rPr lang="ru-RU" sz="3800" i="1" dirty="0"/>
              <a:t>месяцев 2021 года</a:t>
            </a:r>
            <a:endParaRPr lang="ru-RU" sz="3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116632"/>
            <a:ext cx="2133600" cy="365125"/>
          </a:xfrm>
        </p:spPr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389063" y="2012950"/>
          <a:ext cx="6364287" cy="369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Worksheet" r:id="rId3" imgW="6819852" imgH="3962414" progId="Excel.Sheet.8">
                  <p:embed/>
                </p:oleObj>
              </mc:Choice>
              <mc:Fallback>
                <p:oleObj name="Worksheet" r:id="rId3" imgW="6819852" imgH="3962414" progId="Excel.Sheet.8">
                  <p:embed/>
                  <p:pic>
                    <p:nvPicPr>
                      <p:cNvPr id="5" name="Объект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2012950"/>
                        <a:ext cx="6364287" cy="369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129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5" name="Объект 25"/>
          <p:cNvGraphicFramePr>
            <a:graphicFrameLocks/>
          </p:cNvGraphicFramePr>
          <p:nvPr>
            <p:extLst/>
          </p:nvPr>
        </p:nvGraphicFramePr>
        <p:xfrm>
          <a:off x="0" y="-27384"/>
          <a:ext cx="9144000" cy="7002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589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728F6B-6645-4C20-8CDA-23894604D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3326D2-2B6E-4923-B562-C69BD36B8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26EC3A81-972C-4052-B0C0-50D5E565C8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4235330"/>
              </p:ext>
            </p:extLst>
          </p:nvPr>
        </p:nvGraphicFramePr>
        <p:xfrm>
          <a:off x="-108520" y="-387424"/>
          <a:ext cx="9252520" cy="7245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96319512-9A16-42C3-A0F2-3AC18C209F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87867"/>
              </p:ext>
            </p:extLst>
          </p:nvPr>
        </p:nvGraphicFramePr>
        <p:xfrm>
          <a:off x="-108520" y="-235024"/>
          <a:ext cx="9404920" cy="7245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7454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/>
          <a:lstStyle/>
          <a:p>
            <a:r>
              <a:rPr lang="ru-RU" b="1" i="1" dirty="0"/>
              <a:t> </a:t>
            </a:r>
            <a:r>
              <a:rPr lang="ru-RU" sz="2400" b="1" i="1" dirty="0"/>
              <a:t>Сведения по внебюджетным средствам за </a:t>
            </a:r>
            <a:r>
              <a:rPr lang="en-US" sz="2400" b="1" i="1" dirty="0"/>
              <a:t>9 </a:t>
            </a:r>
            <a:r>
              <a:rPr lang="ru-RU" sz="2400" b="1" i="1" dirty="0"/>
              <a:t>месяцев 20</a:t>
            </a:r>
            <a:r>
              <a:rPr lang="en-US" sz="2400" b="1" i="1" dirty="0"/>
              <a:t>2</a:t>
            </a:r>
            <a:r>
              <a:rPr lang="ru-RU" sz="2400" b="1" i="1" dirty="0"/>
              <a:t>1 года</a:t>
            </a:r>
            <a:r>
              <a:rPr lang="ru-RU" sz="2400" dirty="0"/>
              <a:t> </a:t>
            </a:r>
            <a:r>
              <a:rPr lang="ru-RU" sz="2400" b="1" i="1" dirty="0"/>
              <a:t> по </a:t>
            </a:r>
            <a:r>
              <a:rPr lang="ru-RU" sz="2400" b="1" i="1" dirty="0" err="1"/>
              <a:t>Новогрудскому</a:t>
            </a:r>
            <a:r>
              <a:rPr lang="ru-RU" sz="2400" b="1" i="1" dirty="0"/>
              <a:t> району</a:t>
            </a:r>
            <a:r>
              <a:rPr lang="ru-RU" sz="2400" dirty="0"/>
              <a:t> </a:t>
            </a:r>
            <a:r>
              <a:rPr lang="en-US" sz="2400" dirty="0"/>
              <a:t>                               </a:t>
            </a:r>
            <a:r>
              <a:rPr lang="ru-RU" sz="2400" dirty="0"/>
              <a:t>                                                                                                    </a:t>
            </a:r>
            <a:br>
              <a:rPr lang="ru-RU" sz="2400" dirty="0"/>
            </a:br>
            <a:r>
              <a:rPr lang="ru-RU" sz="1800" dirty="0"/>
              <a:t>                                                                                                                                        </a:t>
            </a:r>
            <a:br>
              <a:rPr lang="ru-RU" sz="1800" dirty="0"/>
            </a:br>
            <a:r>
              <a:rPr lang="ru-RU" sz="1800" b="1" dirty="0"/>
              <a:t>            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484784"/>
          <a:ext cx="8363396" cy="446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5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30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за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месяцев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9 месяцев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 исполнения плана 9 месяцев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 плана на год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282,2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201,0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201,7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71,5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141,3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79,8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93,6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17,3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66,2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596,3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399,0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399,0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66,9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215,3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197,8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198,1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92,0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защита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142,0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121,5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121,5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85,6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1377,1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999,1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1013,9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</a:t>
                      </a:r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73,6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8575"/>
            <a:ext cx="2133600" cy="365125"/>
          </a:xfrm>
        </p:spPr>
        <p:txBody>
          <a:bodyPr/>
          <a:lstStyle/>
          <a:p>
            <a:pPr>
              <a:defRPr/>
            </a:pPr>
            <a:fld id="{2A5B4328-C745-4DA4-BB3B-565DD91EED66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631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50" y="1"/>
            <a:ext cx="8643938" cy="908719"/>
          </a:xfrm>
        </p:spPr>
        <p:txBody>
          <a:bodyPr/>
          <a:lstStyle/>
          <a:p>
            <a:pPr eaLnBrk="1" hangingPunct="1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Кредиторская задолженность по средствам бюджета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района за 9 месяцев 20</a:t>
            </a:r>
            <a:r>
              <a:rPr lang="en-US" sz="270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27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0" y="406400"/>
          <a:ext cx="9144003" cy="6451759"/>
        </p:xfrm>
        <a:graphic>
          <a:graphicData uri="http://schemas.openxmlformats.org/drawingml/2006/table">
            <a:tbl>
              <a:tblPr/>
              <a:tblGrid>
                <a:gridCol w="1512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767">
                  <a:extLst>
                    <a:ext uri="{9D8B030D-6E8A-4147-A177-3AD203B41FA5}">
                      <a16:colId xmlns:a16="http://schemas.microsoft.com/office/drawing/2014/main" val="1166675623"/>
                    </a:ext>
                  </a:extLst>
                </a:gridCol>
                <a:gridCol w="550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5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87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62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9691">
                  <a:extLst>
                    <a:ext uri="{9D8B030D-6E8A-4147-A177-3AD203B41FA5}">
                      <a16:colId xmlns:a16="http://schemas.microsoft.com/office/drawing/2014/main" val="3895713312"/>
                    </a:ext>
                  </a:extLst>
                </a:gridCol>
                <a:gridCol w="6012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1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00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61069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97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дукты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пита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Ком-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услуги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Лекар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средства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Трансфер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риалы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Кап.ремонт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 порт связь,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мягк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инвен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ремонта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здан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рас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ходы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тек.сод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соор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благ-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типовое</a:t>
                      </a: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3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</a:t>
                      </a:r>
                    </a:p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 «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Новогруд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ЦРБ»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4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4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Управл.по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труду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2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Райисполком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4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ЖКХ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1358349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спорта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4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с/х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по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 сфере культ. 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4000">
                          <a:schemeClr val="accent1">
                            <a:lumMod val="45000"/>
                            <a:lumOff val="55000"/>
                          </a:schemeClr>
                        </a:gs>
                        <a:gs pos="59000">
                          <a:schemeClr val="accent1">
                            <a:lumMod val="45000"/>
                            <a:lumOff val="55000"/>
                          </a:schemeClr>
                        </a:gs>
                        <a:gs pos="78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4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по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 сфере образ.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90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РЛЗ «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Свитязян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.»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90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первич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уровня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34386457"/>
                  </a:ext>
                </a:extLst>
              </a:tr>
              <a:tr h="2544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177,1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69,3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83,4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816,3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0638"/>
            <a:ext cx="2133600" cy="365125"/>
          </a:xfrm>
        </p:spPr>
        <p:txBody>
          <a:bodyPr/>
          <a:lstStyle/>
          <a:p>
            <a:pPr>
              <a:defRPr/>
            </a:pPr>
            <a:fld id="{0CAC9A0C-8960-4768-A276-7EAEB31EAB79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8979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4361</TotalTime>
  <Words>898</Words>
  <Application>Microsoft Office PowerPoint</Application>
  <PresentationFormat>Экран (4:3)</PresentationFormat>
  <Paragraphs>448</Paragraphs>
  <Slides>9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Тема Office</vt:lpstr>
      <vt:lpstr>Worksheet</vt:lpstr>
      <vt:lpstr>Презентация PowerPoint</vt:lpstr>
      <vt:lpstr> </vt:lpstr>
      <vt:lpstr>Доходы бюджета Новогрудского района  за 9 месяцев 2021 года</vt:lpstr>
      <vt:lpstr>Информация о платежах в бюджет по категориям плательщиков</vt:lpstr>
      <vt:lpstr>Структура доходов районного бюджета за 9 месяцев 2021 года</vt:lpstr>
      <vt:lpstr>Презентация PowerPoint</vt:lpstr>
      <vt:lpstr>Презентация PowerPoint</vt:lpstr>
      <vt:lpstr> Сведения по внебюджетным средствам за 9 месяцев 2021 года  по Новогрудскому району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тыс. руб.</vt:lpstr>
      <vt:lpstr>Кредиторская задолженность по средствам бюджета Новогрудского района за 9 месяцев 2021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бюджет 2012 года</dc:title>
  <dc:creator>WORKHELP</dc:creator>
  <cp:lastModifiedBy>Бастюк Ирина Михайловна</cp:lastModifiedBy>
  <cp:revision>546</cp:revision>
  <cp:lastPrinted>2021-11-30T12:02:59Z</cp:lastPrinted>
  <dcterms:created xsi:type="dcterms:W3CDTF">2011-12-28T14:04:01Z</dcterms:created>
  <dcterms:modified xsi:type="dcterms:W3CDTF">2021-12-01T12:20:09Z</dcterms:modified>
</cp:coreProperties>
</file>