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7" r:id="rId3"/>
    <p:sldId id="278" r:id="rId4"/>
    <p:sldId id="279" r:id="rId5"/>
    <p:sldId id="280" r:id="rId6"/>
    <p:sldId id="276" r:id="rId7"/>
    <p:sldId id="281" r:id="rId8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19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777777777777779E-2"/>
          <c:y val="8.8425925925925922E-2"/>
          <c:w val="0.84444444444444444"/>
          <c:h val="0.834259259259259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E2C-40FF-83C9-352A3BF3F8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E2C-40FF-83C9-352A3BF3F8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E2C-40FF-83C9-352A3BF3F8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E2C-40FF-83C9-352A3BF3F8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CE2C-40FF-83C9-352A3BF3F8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E2C-40FF-83C9-352A3BF3F8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E2C-40FF-83C9-352A3BF3F8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E2C-40FF-83C9-352A3BF3F8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2C-40FF-83C9-352A3BF3F89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E2C-40FF-83C9-352A3BF3F8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49 660,4</a:t>
                    </a:r>
                  </a:p>
                  <a:p>
                    <a:r>
                      <a:rPr lang="ru-RU" dirty="0"/>
                      <a:t>Заработная</a:t>
                    </a:r>
                    <a:r>
                      <a:rPr lang="ru-RU" baseline="0" dirty="0"/>
                      <a:t>  плата  с начислениями </a:t>
                    </a:r>
                  </a:p>
                  <a:p>
                    <a:r>
                      <a:rPr lang="ru-RU" baseline="0" dirty="0"/>
                      <a:t>59,3 %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2C-40FF-83C9-352A3BF3F89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2 665,2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 </a:t>
                    </a:r>
                  </a:p>
                  <a:p>
                    <a:r>
                      <a:rPr lang="ru-RU" dirty="0"/>
                      <a:t>3,2 %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2C-40FF-83C9-352A3BF3F89C}"/>
                </c:ext>
              </c:extLst>
            </c:dLbl>
            <c:dLbl>
              <c:idx val="2"/>
              <c:layout>
                <c:manualLayout>
                  <c:x val="5.823293963254593E-2"/>
                  <c:y val="-8.1417322834645665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7 567,7</a:t>
                    </a:r>
                  </a:p>
                  <a:p>
                    <a:r>
                      <a:rPr lang="ru-RU" baseline="0" dirty="0"/>
                      <a:t>Оплата коммунальных услуг</a:t>
                    </a:r>
                  </a:p>
                  <a:p>
                    <a:r>
                      <a:rPr lang="ru-RU" baseline="0" dirty="0"/>
                      <a:t>9,1 %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2C-40FF-83C9-352A3BF3F89C}"/>
                </c:ext>
              </c:extLst>
            </c:dLbl>
            <c:dLbl>
              <c:idx val="3"/>
              <c:layout>
                <c:manualLayout>
                  <c:x val="-2.7815944881889765E-2"/>
                  <c:y val="1.728915135608049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6223,1</a:t>
                    </a:r>
                  </a:p>
                  <a:p>
                    <a:r>
                      <a:rPr lang="ru-RU" baseline="0" dirty="0"/>
                      <a:t>Субсидии</a:t>
                    </a:r>
                  </a:p>
                  <a:p>
                    <a:r>
                      <a:rPr lang="ru-RU" baseline="0" dirty="0"/>
                      <a:t>7,4 %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2C-40FF-83C9-352A3BF3F89C}"/>
                </c:ext>
              </c:extLst>
            </c:dLbl>
            <c:dLbl>
              <c:idx val="4"/>
              <c:layout>
                <c:manualLayout>
                  <c:x val="-7.0833333333333331E-2"/>
                  <c:y val="-1.789880431612715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3 313,1</a:t>
                    </a:r>
                  </a:p>
                  <a:p>
                    <a:r>
                      <a:rPr lang="ru-RU" dirty="0"/>
                      <a:t>Трансферты населению,</a:t>
                    </a:r>
                  </a:p>
                  <a:p>
                    <a:r>
                      <a:rPr lang="ru-RU" dirty="0"/>
                      <a:t>4,0 %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2C-40FF-83C9-352A3BF3F89C}"/>
                </c:ext>
              </c:extLst>
            </c:dLbl>
            <c:dLbl>
              <c:idx val="5"/>
              <c:layout>
                <c:manualLayout>
                  <c:x val="-2.5430227471566053E-2"/>
                  <c:y val="-6.786541265675123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2 115,9</a:t>
                    </a:r>
                  </a:p>
                  <a:p>
                    <a:r>
                      <a:rPr lang="ru-RU" baseline="0" dirty="0"/>
                      <a:t>Продукты питания</a:t>
                    </a:r>
                  </a:p>
                  <a:p>
                    <a:r>
                      <a:rPr lang="ru-RU" baseline="0" dirty="0"/>
                      <a:t>2,5 %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2C-40FF-83C9-352A3BF3F89C}"/>
                </c:ext>
              </c:extLst>
            </c:dLbl>
            <c:dLbl>
              <c:idx val="6"/>
              <c:layout>
                <c:manualLayout>
                  <c:x val="0.12604166666666666"/>
                  <c:y val="1.970691163604549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1 323,0</a:t>
                    </a:r>
                  </a:p>
                  <a:p>
                    <a:r>
                      <a:rPr lang="ru-RU" baseline="0" dirty="0"/>
                      <a:t>Капитальные расходы</a:t>
                    </a:r>
                  </a:p>
                  <a:p>
                    <a:r>
                      <a:rPr lang="ru-RU" baseline="0" dirty="0"/>
                      <a:t>1,6 %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2C-40FF-83C9-352A3BF3F89C}"/>
                </c:ext>
              </c:extLst>
            </c:dLbl>
            <c:dLbl>
              <c:idx val="7"/>
              <c:layout>
                <c:manualLayout>
                  <c:x val="-1.3325678040244969E-3"/>
                  <c:y val="-4.083989501312335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366,5</a:t>
                    </a:r>
                  </a:p>
                  <a:p>
                    <a:r>
                      <a:rPr lang="ru-RU" baseline="0" dirty="0"/>
                      <a:t>Обслуживание долга органов местного </a:t>
                    </a:r>
                    <a:r>
                      <a:rPr lang="ru-RU" baseline="0" dirty="0" err="1"/>
                      <a:t>упраления</a:t>
                    </a:r>
                    <a:r>
                      <a:rPr lang="ru-RU" baseline="0" dirty="0"/>
                      <a:t> и </a:t>
                    </a:r>
                    <a:r>
                      <a:rPr lang="ru-RU" baseline="0" dirty="0" err="1"/>
                      <a:t>самоупраления</a:t>
                    </a:r>
                    <a:endParaRPr lang="ru-RU" baseline="0" dirty="0"/>
                  </a:p>
                  <a:p>
                    <a:r>
                      <a:rPr lang="ru-RU" baseline="0" dirty="0"/>
                      <a:t>0,4 %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2C-40FF-83C9-352A3BF3F89C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baseline="0" dirty="0"/>
                      <a:t>10 462,6</a:t>
                    </a:r>
                  </a:p>
                  <a:p>
                    <a:r>
                      <a:rPr lang="ru-RU" baseline="0" dirty="0"/>
                      <a:t>Прочие расходы</a:t>
                    </a:r>
                  </a:p>
                  <a:p>
                    <a:r>
                      <a:rPr lang="ru-RU" baseline="0" dirty="0"/>
                      <a:t>12,5 %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2C-40FF-83C9-352A3BF3F89C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Обслуживание долга органов местного управления  и самоуправления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36070</c:v>
                </c:pt>
                <c:pt idx="1">
                  <c:v>1183.3</c:v>
                </c:pt>
                <c:pt idx="2">
                  <c:v>5924.7</c:v>
                </c:pt>
                <c:pt idx="3">
                  <c:v>4125.3</c:v>
                </c:pt>
                <c:pt idx="4">
                  <c:v>2815.9</c:v>
                </c:pt>
                <c:pt idx="5">
                  <c:v>2146.6999999999998</c:v>
                </c:pt>
                <c:pt idx="6">
                  <c:v>10077.700000000001</c:v>
                </c:pt>
                <c:pt idx="7">
                  <c:v>199.7</c:v>
                </c:pt>
                <c:pt idx="8">
                  <c:v>11305.2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C-40FF-83C9-352A3BF3F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1" u="none" strike="noStrike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200" b="1" i="1" u="none" strike="noStrike" baseline="0" dirty="0">
                <a:effectLst/>
              </a:rPr>
              <a:t>20</a:t>
            </a:r>
            <a:r>
              <a:rPr lang="ru-RU" sz="2200" b="1" i="1" u="none" strike="noStrike" baseline="0" dirty="0">
                <a:effectLst/>
              </a:rPr>
              <a:t> года</a:t>
            </a:r>
            <a:endParaRPr lang="ru-RU" sz="2200" b="1" i="0" u="none" strike="noStrike" baseline="0" dirty="0">
              <a:effectLst/>
            </a:endParaRPr>
          </a:p>
        </c:rich>
      </c:tx>
      <c:layout>
        <c:manualLayout>
          <c:xMode val="edge"/>
          <c:yMode val="edge"/>
          <c:x val="0.123526887810023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916739853709515E-3"/>
          <c:w val="0.70414632244425257"/>
          <c:h val="0.99748043918127371"/>
        </c:manualLayout>
      </c:layout>
      <c:pie3DChart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 20</a:t>
            </a:r>
            <a:r>
              <a:rPr lang="en-US" sz="2800" b="1" i="1" baseline="0" dirty="0">
                <a:effectLst/>
              </a:rPr>
              <a:t>21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102177569"/>
          <c:y val="0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60736739828716935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6F-40F0-9BC1-FFF9D00B9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9B6F-40F0-9BC1-FFF9D00B9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9B6F-40F0-9BC1-FFF9D00B9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9B6F-40F0-9BC1-FFF9D00B9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B6F-40F0-9BC1-FFF9D00B91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9B6F-40F0-9BC1-FFF9D00B91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B6F-40F0-9BC1-FFF9D00B91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6F-40F0-9BC1-FFF9D00B91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B6F-40F0-9BC1-FFF9D00B91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6F-40F0-9BC1-FFF9D00B91B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9B6F-40F0-9BC1-FFF9D00B91B4}"/>
              </c:ext>
            </c:extLst>
          </c:dPt>
          <c:dLbls>
            <c:dLbl>
              <c:idx val="0"/>
              <c:layout>
                <c:manualLayout>
                  <c:x val="-8.662904808635917E-2"/>
                  <c:y val="-2.583085824305309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7 746,5</a:t>
                    </a:r>
                    <a:endParaRPr lang="en-US" dirty="0"/>
                  </a:p>
                  <a:p>
                    <a:r>
                      <a:rPr lang="en-US" dirty="0"/>
                      <a:t>9,3%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6F-40F0-9BC1-FFF9D00B91B4}"/>
                </c:ext>
              </c:extLst>
            </c:dLbl>
            <c:dLbl>
              <c:idx val="1"/>
              <c:layout>
                <c:manualLayout>
                  <c:x val="-3.0547893979153837E-2"/>
                  <c:y val="-4.6334506610455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16,1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B6F-40F0-9BC1-FFF9D00B91B4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91,4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6F-40F0-9BC1-FFF9D00B91B4}"/>
                </c:ext>
              </c:extLst>
            </c:dLbl>
            <c:dLbl>
              <c:idx val="3"/>
              <c:layout>
                <c:manualLayout>
                  <c:x val="6.7703717473726083E-2"/>
                  <c:y val="-3.20950761293491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2 367,1</a:t>
                    </a:r>
                  </a:p>
                  <a:p>
                    <a:r>
                      <a:rPr lang="en-US" dirty="0"/>
                      <a:t>2,8%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B6F-40F0-9BC1-FFF9D00B91B4}"/>
                </c:ext>
              </c:extLst>
            </c:dLbl>
            <c:dLbl>
              <c:idx val="4"/>
              <c:layout>
                <c:manualLayout>
                  <c:x val="4.7791844816331121E-2"/>
                  <c:y val="3.36698795085855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93,5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6F-40F0-9BC1-FFF9D00B91B4}"/>
                </c:ext>
              </c:extLst>
            </c:dLbl>
            <c:dLbl>
              <c:idx val="5"/>
              <c:layout>
                <c:manualLayout>
                  <c:x val="4.3398663283083963E-2"/>
                  <c:y val="2.55864720890160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10 735,7</a:t>
                    </a:r>
                  </a:p>
                  <a:p>
                    <a:r>
                      <a:rPr lang="en-US" baseline="0" dirty="0"/>
                      <a:t>12,8%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6F-40F0-9BC1-FFF9D00B91B4}"/>
                </c:ext>
              </c:extLst>
            </c:dLbl>
            <c:dLbl>
              <c:idx val="6"/>
              <c:layout>
                <c:manualLayout>
                  <c:x val="-7.998858689308426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24 077</a:t>
                    </a:r>
                    <a:r>
                      <a:rPr lang="en-US" dirty="0"/>
                      <a:t>,6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28,8%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6F-40F0-9BC1-FFF9D00B91B4}"/>
                </c:ext>
              </c:extLst>
            </c:dLbl>
            <c:dLbl>
              <c:idx val="7"/>
              <c:layout>
                <c:manualLayout>
                  <c:x val="3.0437437584571556E-2"/>
                  <c:y val="-2.55641623744768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</a:t>
                    </a:r>
                    <a:r>
                      <a:rPr lang="en-US" baseline="0" dirty="0"/>
                      <a:t> 778</a:t>
                    </a:r>
                    <a:r>
                      <a:rPr lang="en-US" dirty="0"/>
                      <a:t>,9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3,3%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B6F-40F0-9BC1-FFF9D00B91B4}"/>
                </c:ext>
              </c:extLst>
            </c:dLbl>
            <c:dLbl>
              <c:idx val="8"/>
              <c:layout>
                <c:manualLayout>
                  <c:x val="7.969720681500831E-3"/>
                  <c:y val="-7.8384525865343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1 943,5</a:t>
                    </a:r>
                    <a:endParaRPr lang="en-US" baseline="0" dirty="0"/>
                  </a:p>
                  <a:p>
                    <a:r>
                      <a:rPr lang="en-US" dirty="0"/>
                      <a:t>2,3%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B6F-40F0-9BC1-FFF9D00B91B4}"/>
                </c:ext>
              </c:extLst>
            </c:dLbl>
            <c:dLbl>
              <c:idx val="9"/>
              <c:layout>
                <c:manualLayout>
                  <c:x val="5.7998631724114076E-2"/>
                  <c:y val="3.31714104945188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29 911,0</a:t>
                    </a:r>
                    <a:endParaRPr lang="en-US" baseline="0" dirty="0"/>
                  </a:p>
                  <a:p>
                    <a:r>
                      <a:rPr lang="en-US" dirty="0"/>
                      <a:t>35,7%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B6F-40F0-9BC1-FFF9D00B91B4}"/>
                </c:ext>
              </c:extLst>
            </c:dLbl>
            <c:dLbl>
              <c:idx val="10"/>
              <c:layout>
                <c:manualLayout>
                  <c:x val="-7.9451003618473695E-2"/>
                  <c:y val="2.83713952130934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936,2</a:t>
                    </a:r>
                    <a:endParaRPr lang="en-US" dirty="0"/>
                  </a:p>
                  <a:p>
                    <a:r>
                      <a:rPr lang="en-US" dirty="0"/>
                      <a:t>4,7%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B6F-40F0-9BC1-FFF9D00B91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7746.5</c:v>
                </c:pt>
                <c:pt idx="1">
                  <c:v>16.100000000000001</c:v>
                </c:pt>
                <c:pt idx="2">
                  <c:v>91.4</c:v>
                </c:pt>
                <c:pt idx="3">
                  <c:v>2367.1</c:v>
                </c:pt>
                <c:pt idx="4">
                  <c:v>93.5</c:v>
                </c:pt>
                <c:pt idx="5">
                  <c:v>10735.7</c:v>
                </c:pt>
                <c:pt idx="6">
                  <c:v>24077.599999999999</c:v>
                </c:pt>
                <c:pt idx="7">
                  <c:v>2778.9</c:v>
                </c:pt>
                <c:pt idx="8">
                  <c:v>1943.5</c:v>
                </c:pt>
                <c:pt idx="9">
                  <c:v>29911</c:v>
                </c:pt>
                <c:pt idx="10">
                  <c:v>3936.2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6F-40F0-9BC1-FFF9D00B91B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125D-420F-80AA-8E819B04EE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125D-420F-80AA-8E819B04E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125D-420F-80AA-8E819B04E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125D-420F-80AA-8E819B04EE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125D-420F-80AA-8E819B04EED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125D-420F-80AA-8E819B04EED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125D-420F-80AA-8E819B04EED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125D-420F-80AA-8E819B04EED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125D-420F-80AA-8E819B04EED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125D-420F-80AA-8E819B04EED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125D-420F-80AA-8E819B04EED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Cудебная власть, правоохранительная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9.2553541025717614</c:v>
                </c:pt>
                <c:pt idx="1">
                  <c:v>1.9235938946802474E-2</c:v>
                </c:pt>
                <c:pt idx="2">
                  <c:v>1.9235938946802474E-2</c:v>
                </c:pt>
                <c:pt idx="3">
                  <c:v>2.8281609367065923</c:v>
                </c:pt>
                <c:pt idx="4">
                  <c:v>0.11171181934944294</c:v>
                </c:pt>
                <c:pt idx="5">
                  <c:v>12.826786941067535</c:v>
                </c:pt>
                <c:pt idx="6">
                  <c:v>28.767406433883924</c:v>
                </c:pt>
                <c:pt idx="7">
                  <c:v>3.3201708533707701</c:v>
                </c:pt>
                <c:pt idx="8">
                  <c:v>2.32205263000687</c:v>
                </c:pt>
                <c:pt idx="9">
                  <c:v>35.737029182472597</c:v>
                </c:pt>
                <c:pt idx="10">
                  <c:v>4.7028883777890611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6F-40F0-9BC1-FFF9D00B91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18704958216803"/>
          <c:y val="0.13684560175643068"/>
          <c:w val="0.30744035138535231"/>
          <c:h val="0.8631543982435693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0.13046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93888E45-B085-4AE4-A695-7EE8693B5A5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912616" cy="74987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6465"/>
            <a:ext cx="5487041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3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2021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/>
          </p:nvPr>
        </p:nvGraphicFramePr>
        <p:xfrm>
          <a:off x="251520" y="835025"/>
          <a:ext cx="8892479" cy="5859293"/>
        </p:xfrm>
        <a:graphic>
          <a:graphicData uri="http://schemas.openxmlformats.org/drawingml/2006/table">
            <a:tbl>
              <a:tblPr/>
              <a:tblGrid>
                <a:gridCol w="345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Уточн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план на 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711,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44 156,2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44 313,1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22 481,5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24 654,5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24 669,2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5 781,3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4 718,8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4 718,8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5 366,8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6 182,9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6 299,5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3 182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2 797,8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2 817,0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2 861,2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2 861,2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505,1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произв.с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1 384,0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1 384,0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4 606,8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3 564,4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3 565,7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2 203,6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1 973,2 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1 973,2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100,0 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37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Арендная плата за землю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318,0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47 720,6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47 878,8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9450" y="28575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 20</a:t>
                      </a:r>
                      <a:r>
                        <a:rPr lang="en-US" sz="1800" dirty="0"/>
                        <a:t>20</a:t>
                      </a:r>
                      <a:r>
                        <a:rPr lang="ru-RU" sz="1800" dirty="0"/>
                        <a:t> год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 20</a:t>
                      </a:r>
                      <a:r>
                        <a:rPr lang="en-US" sz="1800" dirty="0"/>
                        <a:t>2</a:t>
                      </a:r>
                      <a:r>
                        <a:rPr lang="ru-RU" sz="1800"/>
                        <a:t>1 </a:t>
                      </a:r>
                      <a:r>
                        <a:rPr lang="ru-RU" sz="1800" dirty="0"/>
                        <a:t>год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Отклон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42 723,5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47 878,8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5 155,3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2 114,5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2 454,8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338,3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6 528,0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8 188,3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1 660,3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3 920,6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4 656,7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736,1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254,8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54,8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14 738,6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15 746,2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1 007,6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504,5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540,0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35,5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665,1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729,7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64,6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182,9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190,3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1 964,8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1 568,5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-396,3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Структура доходов районного бюджета за 20</a:t>
            </a:r>
            <a:r>
              <a:rPr lang="en-US" i="1" dirty="0"/>
              <a:t>2</a:t>
            </a:r>
            <a:r>
              <a:rPr lang="ru-RU" i="1" dirty="0"/>
              <a:t>1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381125" y="2008188"/>
          <a:ext cx="6380163" cy="370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3" imgW="6819852" imgH="3962414" progId="Excel.Sheet.8">
                  <p:embed/>
                </p:oleObj>
              </mc:Choice>
              <mc:Fallback>
                <p:oleObj name="Worksheet" r:id="rId3" imgW="6819852" imgH="3962414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008188"/>
                        <a:ext cx="6380163" cy="370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33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48264" y="83671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                         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949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611AF1-5B72-4DA1-A5D0-F6DD42D5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266141-E867-46B2-A9F8-0B39163E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501481"/>
              </p:ext>
            </p:extLst>
          </p:nvPr>
        </p:nvGraphicFramePr>
        <p:xfrm>
          <a:off x="-108520" y="0"/>
          <a:ext cx="925252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96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20</a:t>
            </a:r>
            <a:r>
              <a:rPr lang="en-US" sz="2400" b="1" i="1" dirty="0"/>
              <a:t>20</a:t>
            </a:r>
            <a:r>
              <a:rPr lang="ru-RU" sz="2400" b="1" i="1" dirty="0"/>
              <a:t> </a:t>
            </a:r>
            <a:r>
              <a:rPr lang="en-US" sz="2400" b="1" i="1" dirty="0"/>
              <a:t>– </a:t>
            </a:r>
            <a:r>
              <a:rPr lang="ru-RU" sz="2400" b="1" i="1" dirty="0"/>
              <a:t>2</a:t>
            </a:r>
            <a:r>
              <a:rPr lang="en-US" sz="2400" b="1" i="1" dirty="0"/>
              <a:t>021 </a:t>
            </a:r>
            <a:r>
              <a:rPr lang="ru-RU" sz="2400" b="1" i="1" dirty="0"/>
              <a:t>гг.</a:t>
            </a:r>
            <a:r>
              <a:rPr lang="ru-RU" sz="2400" dirty="0"/>
              <a:t> </a:t>
            </a:r>
            <a:r>
              <a:rPr lang="ru-RU" sz="2400" b="1" i="1" dirty="0"/>
              <a:t>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221706"/>
              </p:ext>
            </p:extLst>
          </p:nvPr>
        </p:nvGraphicFramePr>
        <p:xfrm>
          <a:off x="395536" y="1484784"/>
          <a:ext cx="8256586" cy="489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2020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плану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2020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299,0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299,8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268,9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111,5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270,0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270,0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240,4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122,2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198,4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573,5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573,5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509,3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254,4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254,4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238,2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166,5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166,5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1434,5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1435,5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1097,6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100,1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130,8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612</Words>
  <Application>Microsoft Office PowerPoint</Application>
  <PresentationFormat>Экран (4:3)</PresentationFormat>
  <Paragraphs>295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Доходы бюджета Новогрудского района  за 2021 год</vt:lpstr>
      <vt:lpstr>Информация о платежах в бюджет по категориям плательщиков</vt:lpstr>
      <vt:lpstr>Структура доходов районного бюджета за 2021 год</vt:lpstr>
      <vt:lpstr>Презентация PowerPoint</vt:lpstr>
      <vt:lpstr>Презентация PowerPoint</vt:lpstr>
      <vt:lpstr> Сведения по внебюджетным средствам за 2020 – 2021 гг. 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489</cp:revision>
  <cp:lastPrinted>2021-02-24T07:27:26Z</cp:lastPrinted>
  <dcterms:created xsi:type="dcterms:W3CDTF">2011-12-28T14:04:01Z</dcterms:created>
  <dcterms:modified xsi:type="dcterms:W3CDTF">2022-02-24T06:45:41Z</dcterms:modified>
</cp:coreProperties>
</file>